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DM Sans" pitchFamily="2" charset="0"/>
      <p:regular r:id="rId12"/>
    </p:embeddedFont>
    <p:embeddedFont>
      <p:font typeface="DM Sans Bold" charset="0"/>
      <p:regular r:id="rId13"/>
    </p:embeddedFont>
    <p:embeddedFont>
      <p:font typeface="Now Bold"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32" d="100"/>
          <a:sy n="32" d="100"/>
        </p:scale>
        <p:origin x="1003" y="12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jpeg>
</file>

<file path=ppt/media/image3.svg>
</file>

<file path=ppt/media/image4.png>
</file>

<file path=ppt/media/image5.png>
</file>

<file path=ppt/media/image6.sv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21.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1.jpeg"/><Relationship Id="rId1" Type="http://schemas.openxmlformats.org/officeDocument/2006/relationships/slideLayout" Target="../slideLayouts/slideLayout7.xml"/><Relationship Id="rId4" Type="http://schemas.openxmlformats.org/officeDocument/2006/relationships/image" Target="../media/image6.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1392544" y="4154952"/>
            <a:ext cx="11958151" cy="1929323"/>
            <a:chOff x="0" y="0"/>
            <a:chExt cx="3149472" cy="508135"/>
          </a:xfrm>
        </p:grpSpPr>
        <p:sp>
          <p:nvSpPr>
            <p:cNvPr id="3" name="Freeform 3"/>
            <p:cNvSpPr/>
            <p:nvPr/>
          </p:nvSpPr>
          <p:spPr>
            <a:xfrm>
              <a:off x="0" y="0"/>
              <a:ext cx="3149472" cy="508135"/>
            </a:xfrm>
            <a:custGeom>
              <a:avLst/>
              <a:gdLst/>
              <a:ahLst/>
              <a:cxnLst/>
              <a:rect l="l" t="t" r="r" b="b"/>
              <a:pathLst>
                <a:path w="3149472" h="508135">
                  <a:moveTo>
                    <a:pt x="0" y="0"/>
                  </a:moveTo>
                  <a:lnTo>
                    <a:pt x="3149472" y="0"/>
                  </a:lnTo>
                  <a:lnTo>
                    <a:pt x="3149472" y="508135"/>
                  </a:lnTo>
                  <a:lnTo>
                    <a:pt x="0" y="508135"/>
                  </a:lnTo>
                  <a:close/>
                </a:path>
              </a:pathLst>
            </a:custGeom>
            <a:solidFill>
              <a:srgbClr val="145DA0"/>
            </a:solidFill>
          </p:spPr>
          <p:txBody>
            <a:bodyPr/>
            <a:lstStyle/>
            <a:p>
              <a:endParaRPr lang="en-US"/>
            </a:p>
          </p:txBody>
        </p:sp>
        <p:sp>
          <p:nvSpPr>
            <p:cNvPr id="4" name="TextBox 4"/>
            <p:cNvSpPr txBox="1"/>
            <p:nvPr/>
          </p:nvSpPr>
          <p:spPr>
            <a:xfrm>
              <a:off x="0" y="-28575"/>
              <a:ext cx="3149472" cy="536710"/>
            </a:xfrm>
            <a:prstGeom prst="rect">
              <a:avLst/>
            </a:prstGeom>
          </p:spPr>
          <p:txBody>
            <a:bodyPr lIns="50800" tIns="50800" rIns="50800" bIns="50800" rtlCol="0" anchor="ctr"/>
            <a:lstStyle/>
            <a:p>
              <a:pPr algn="ctr">
                <a:lnSpc>
                  <a:spcPts val="2590"/>
                </a:lnSpc>
              </a:pPr>
              <a:endParaRPr/>
            </a:p>
          </p:txBody>
        </p:sp>
      </p:grpSp>
      <p:sp>
        <p:nvSpPr>
          <p:cNvPr id="8" name="TextBox 8"/>
          <p:cNvSpPr txBox="1"/>
          <p:nvPr/>
        </p:nvSpPr>
        <p:spPr>
          <a:xfrm>
            <a:off x="2687795" y="3388860"/>
            <a:ext cx="11168912" cy="1407484"/>
          </a:xfrm>
          <a:prstGeom prst="rect">
            <a:avLst/>
          </a:prstGeom>
        </p:spPr>
        <p:txBody>
          <a:bodyPr lIns="0" tIns="0" rIns="0" bIns="0" rtlCol="0" anchor="t">
            <a:spAutoFit/>
          </a:bodyPr>
          <a:lstStyle/>
          <a:p>
            <a:pPr algn="l">
              <a:lnSpc>
                <a:spcPts val="11037"/>
              </a:lnSpc>
            </a:pPr>
            <a:r>
              <a:rPr lang="en-US" sz="9197" b="1" dirty="0">
                <a:solidFill>
                  <a:srgbClr val="FFFBFB"/>
                </a:solidFill>
                <a:latin typeface="Now Bold"/>
                <a:ea typeface="Now Bold"/>
                <a:cs typeface="Now Bold"/>
                <a:sym typeface="Now Bold"/>
              </a:rPr>
              <a:t>MOVIES DATASET</a:t>
            </a:r>
          </a:p>
        </p:txBody>
      </p:sp>
      <p:sp>
        <p:nvSpPr>
          <p:cNvPr id="12" name="TextBox 12"/>
          <p:cNvSpPr txBox="1"/>
          <p:nvPr/>
        </p:nvSpPr>
        <p:spPr>
          <a:xfrm>
            <a:off x="4114800" y="4876926"/>
            <a:ext cx="9659937" cy="1721361"/>
          </a:xfrm>
          <a:prstGeom prst="rect">
            <a:avLst/>
          </a:prstGeom>
        </p:spPr>
        <p:txBody>
          <a:bodyPr lIns="0" tIns="0" rIns="0" bIns="0" rtlCol="0" anchor="t">
            <a:spAutoFit/>
          </a:bodyPr>
          <a:lstStyle/>
          <a:p>
            <a:pPr algn="l">
              <a:lnSpc>
                <a:spcPts val="13568"/>
              </a:lnSpc>
            </a:pPr>
            <a:r>
              <a:rPr lang="en-US" sz="11306" b="1" dirty="0">
                <a:solidFill>
                  <a:srgbClr val="56AEFF"/>
                </a:solidFill>
                <a:latin typeface="Now Bold"/>
                <a:ea typeface="Now Bold"/>
                <a:cs typeface="Now Bold"/>
                <a:sym typeface="Now Bold"/>
              </a:rPr>
              <a:t>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Freeform 2"/>
          <p:cNvSpPr/>
          <p:nvPr/>
        </p:nvSpPr>
        <p:spPr>
          <a:xfrm>
            <a:off x="16683520" y="1590911"/>
            <a:ext cx="2651835" cy="2651835"/>
          </a:xfrm>
          <a:custGeom>
            <a:avLst/>
            <a:gdLst/>
            <a:ahLst/>
            <a:cxnLst/>
            <a:rect l="l" t="t" r="r" b="b"/>
            <a:pathLst>
              <a:path w="2651835" h="2651835">
                <a:moveTo>
                  <a:pt x="0" y="0"/>
                </a:moveTo>
                <a:lnTo>
                  <a:pt x="2651835" y="0"/>
                </a:lnTo>
                <a:lnTo>
                  <a:pt x="2651835" y="2651835"/>
                </a:lnTo>
                <a:lnTo>
                  <a:pt x="0" y="2651835"/>
                </a:lnTo>
                <a:lnTo>
                  <a:pt x="0" y="0"/>
                </a:lnTo>
                <a:close/>
              </a:path>
            </a:pathLst>
          </a:custGeom>
          <a:blipFill>
            <a:blip r:embed="rId2">
              <a:alphaModFix amt="20999"/>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a:grpSpLocks noChangeAspect="1"/>
          </p:cNvGrpSpPr>
          <p:nvPr/>
        </p:nvGrpSpPr>
        <p:grpSpPr>
          <a:xfrm>
            <a:off x="10637321" y="2636321"/>
            <a:ext cx="7650679" cy="7650679"/>
            <a:chOff x="0" y="0"/>
            <a:chExt cx="3331210" cy="3331210"/>
          </a:xfrm>
        </p:grpSpPr>
        <p:sp>
          <p:nvSpPr>
            <p:cNvPr id="4" name="Freeform 4"/>
            <p:cNvSpPr/>
            <p:nvPr/>
          </p:nvSpPr>
          <p:spPr>
            <a:xfrm>
              <a:off x="0" y="0"/>
              <a:ext cx="3331210" cy="3331210"/>
            </a:xfrm>
            <a:custGeom>
              <a:avLst/>
              <a:gdLst/>
              <a:ahLst/>
              <a:cxnLst/>
              <a:rect l="l" t="t" r="r" b="b"/>
              <a:pathLst>
                <a:path w="3331210" h="3331210">
                  <a:moveTo>
                    <a:pt x="3331210" y="3331210"/>
                  </a:moveTo>
                  <a:lnTo>
                    <a:pt x="0" y="3331210"/>
                  </a:lnTo>
                  <a:cubicBezTo>
                    <a:pt x="0" y="1490980"/>
                    <a:pt x="1490980" y="0"/>
                    <a:pt x="3331210" y="0"/>
                  </a:cubicBezTo>
                  <a:lnTo>
                    <a:pt x="3331210" y="3331210"/>
                  </a:lnTo>
                  <a:close/>
                </a:path>
              </a:pathLst>
            </a:custGeom>
            <a:blipFill>
              <a:blip r:embed="rId4"/>
              <a:stretch>
                <a:fillRect l="-25000" r="-25000"/>
              </a:stretch>
            </a:blipFill>
          </p:spPr>
          <p:txBody>
            <a:bodyPr/>
            <a:lstStyle/>
            <a:p>
              <a:endParaRPr lang="en-US"/>
            </a:p>
          </p:txBody>
        </p:sp>
      </p:grpSp>
      <p:sp>
        <p:nvSpPr>
          <p:cNvPr id="6" name="TextBox 6"/>
          <p:cNvSpPr txBox="1"/>
          <p:nvPr/>
        </p:nvSpPr>
        <p:spPr>
          <a:xfrm>
            <a:off x="2255515" y="2773954"/>
            <a:ext cx="7117086" cy="2646109"/>
          </a:xfrm>
          <a:prstGeom prst="rect">
            <a:avLst/>
          </a:prstGeom>
        </p:spPr>
        <p:txBody>
          <a:bodyPr wrap="square" lIns="0" tIns="0" rIns="0" bIns="0" rtlCol="0" anchor="t">
            <a:spAutoFit/>
          </a:bodyPr>
          <a:lstStyle/>
          <a:p>
            <a:pPr marL="0" lvl="0" indent="0" algn="l">
              <a:lnSpc>
                <a:spcPts val="10543"/>
              </a:lnSpc>
            </a:pPr>
            <a:r>
              <a:rPr lang="en-US" sz="7530" b="1" spc="459" dirty="0">
                <a:solidFill>
                  <a:srgbClr val="FFFFFF"/>
                </a:solidFill>
                <a:latin typeface="Now Bold"/>
                <a:ea typeface="Now Bold"/>
                <a:cs typeface="Now Bold"/>
                <a:sym typeface="Now Bold"/>
              </a:rPr>
              <a:t>Thanks For Watching</a:t>
            </a:r>
          </a:p>
        </p:txBody>
      </p:sp>
      <p:sp>
        <p:nvSpPr>
          <p:cNvPr id="13" name="Freeform 13"/>
          <p:cNvSpPr/>
          <p:nvPr/>
        </p:nvSpPr>
        <p:spPr>
          <a:xfrm>
            <a:off x="-789475" y="-570381"/>
            <a:ext cx="2651835" cy="2651835"/>
          </a:xfrm>
          <a:custGeom>
            <a:avLst/>
            <a:gdLst/>
            <a:ahLst/>
            <a:cxnLst/>
            <a:rect l="l" t="t" r="r" b="b"/>
            <a:pathLst>
              <a:path w="2651835" h="2651835">
                <a:moveTo>
                  <a:pt x="0" y="0"/>
                </a:moveTo>
                <a:lnTo>
                  <a:pt x="2651836" y="0"/>
                </a:lnTo>
                <a:lnTo>
                  <a:pt x="2651836" y="2651835"/>
                </a:lnTo>
                <a:lnTo>
                  <a:pt x="0" y="2651835"/>
                </a:lnTo>
                <a:lnTo>
                  <a:pt x="0" y="0"/>
                </a:lnTo>
                <a:close/>
              </a:path>
            </a:pathLst>
          </a:custGeom>
          <a:blipFill>
            <a:blip r:embed="rId2">
              <a:alphaModFix amt="20999"/>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p:nvPr/>
        </p:nvGrpSpPr>
        <p:grpSpPr>
          <a:xfrm>
            <a:off x="2986667" y="3084143"/>
            <a:ext cx="2613061" cy="2273181"/>
            <a:chOff x="0" y="0"/>
            <a:chExt cx="991873" cy="862860"/>
          </a:xfrm>
        </p:grpSpPr>
        <p:sp>
          <p:nvSpPr>
            <p:cNvPr id="3" name="Freeform 3"/>
            <p:cNvSpPr/>
            <p:nvPr/>
          </p:nvSpPr>
          <p:spPr>
            <a:xfrm>
              <a:off x="0" y="0"/>
              <a:ext cx="991873" cy="862860"/>
            </a:xfrm>
            <a:custGeom>
              <a:avLst/>
              <a:gdLst/>
              <a:ahLst/>
              <a:cxnLst/>
              <a:rect l="l" t="t" r="r" b="b"/>
              <a:pathLst>
                <a:path w="991873" h="862860">
                  <a:moveTo>
                    <a:pt x="0" y="0"/>
                  </a:moveTo>
                  <a:lnTo>
                    <a:pt x="991873" y="0"/>
                  </a:lnTo>
                  <a:lnTo>
                    <a:pt x="991873" y="862860"/>
                  </a:lnTo>
                  <a:lnTo>
                    <a:pt x="0" y="862860"/>
                  </a:lnTo>
                  <a:close/>
                </a:path>
              </a:pathLst>
            </a:custGeom>
            <a:solidFill>
              <a:srgbClr val="145DA0"/>
            </a:solidFill>
            <a:ln w="9525" cap="sq">
              <a:solidFill>
                <a:srgbClr val="FFFFFF"/>
              </a:solidFill>
              <a:prstDash val="solid"/>
              <a:miter/>
            </a:ln>
          </p:spPr>
          <p:txBody>
            <a:bodyPr/>
            <a:lstStyle/>
            <a:p>
              <a:endParaRPr lang="en-US"/>
            </a:p>
          </p:txBody>
        </p:sp>
        <p:sp>
          <p:nvSpPr>
            <p:cNvPr id="4" name="TextBox 4"/>
            <p:cNvSpPr txBox="1"/>
            <p:nvPr/>
          </p:nvSpPr>
          <p:spPr>
            <a:xfrm>
              <a:off x="0" y="-38100"/>
              <a:ext cx="991873" cy="900960"/>
            </a:xfrm>
            <a:prstGeom prst="rect">
              <a:avLst/>
            </a:prstGeom>
          </p:spPr>
          <p:txBody>
            <a:bodyPr lIns="50800" tIns="50800" rIns="50800" bIns="50800" rtlCol="0" anchor="ctr"/>
            <a:lstStyle/>
            <a:p>
              <a:pPr algn="ctr">
                <a:lnSpc>
                  <a:spcPts val="3483"/>
                </a:lnSpc>
              </a:pPr>
              <a:endParaRPr/>
            </a:p>
          </p:txBody>
        </p:sp>
      </p:grpSp>
      <p:sp>
        <p:nvSpPr>
          <p:cNvPr id="5" name="AutoShape 5"/>
          <p:cNvSpPr/>
          <p:nvPr/>
        </p:nvSpPr>
        <p:spPr>
          <a:xfrm flipV="1">
            <a:off x="3133964" y="4640463"/>
            <a:ext cx="2203125" cy="0"/>
          </a:xfrm>
          <a:prstGeom prst="line">
            <a:avLst/>
          </a:prstGeom>
          <a:ln w="38100" cap="flat">
            <a:solidFill>
              <a:srgbClr val="FFFFFF"/>
            </a:solidFill>
            <a:prstDash val="solid"/>
            <a:headEnd type="none" w="sm" len="sm"/>
            <a:tailEnd type="none" w="sm" len="sm"/>
          </a:ln>
        </p:spPr>
        <p:txBody>
          <a:bodyPr/>
          <a:lstStyle/>
          <a:p>
            <a:endParaRPr lang="en-US"/>
          </a:p>
        </p:txBody>
      </p:sp>
      <p:grpSp>
        <p:nvGrpSpPr>
          <p:cNvPr id="6" name="Group 6"/>
          <p:cNvGrpSpPr/>
          <p:nvPr/>
        </p:nvGrpSpPr>
        <p:grpSpPr>
          <a:xfrm>
            <a:off x="6305867" y="3084143"/>
            <a:ext cx="2613061" cy="2273181"/>
            <a:chOff x="0" y="0"/>
            <a:chExt cx="991873" cy="862860"/>
          </a:xfrm>
        </p:grpSpPr>
        <p:sp>
          <p:nvSpPr>
            <p:cNvPr id="7" name="Freeform 7"/>
            <p:cNvSpPr/>
            <p:nvPr/>
          </p:nvSpPr>
          <p:spPr>
            <a:xfrm>
              <a:off x="0" y="0"/>
              <a:ext cx="991873" cy="862860"/>
            </a:xfrm>
            <a:custGeom>
              <a:avLst/>
              <a:gdLst/>
              <a:ahLst/>
              <a:cxnLst/>
              <a:rect l="l" t="t" r="r" b="b"/>
              <a:pathLst>
                <a:path w="991873" h="862860">
                  <a:moveTo>
                    <a:pt x="0" y="0"/>
                  </a:moveTo>
                  <a:lnTo>
                    <a:pt x="991873" y="0"/>
                  </a:lnTo>
                  <a:lnTo>
                    <a:pt x="991873" y="862860"/>
                  </a:lnTo>
                  <a:lnTo>
                    <a:pt x="0" y="862860"/>
                  </a:lnTo>
                  <a:close/>
                </a:path>
              </a:pathLst>
            </a:custGeom>
            <a:solidFill>
              <a:srgbClr val="145DA0"/>
            </a:solidFill>
            <a:ln w="9525" cap="sq">
              <a:solidFill>
                <a:srgbClr val="FFFFFF"/>
              </a:solidFill>
              <a:prstDash val="solid"/>
              <a:miter/>
            </a:ln>
          </p:spPr>
          <p:txBody>
            <a:bodyPr/>
            <a:lstStyle/>
            <a:p>
              <a:endParaRPr lang="en-US"/>
            </a:p>
          </p:txBody>
        </p:sp>
        <p:sp>
          <p:nvSpPr>
            <p:cNvPr id="8" name="TextBox 8"/>
            <p:cNvSpPr txBox="1"/>
            <p:nvPr/>
          </p:nvSpPr>
          <p:spPr>
            <a:xfrm>
              <a:off x="0" y="-38100"/>
              <a:ext cx="991873" cy="900960"/>
            </a:xfrm>
            <a:prstGeom prst="rect">
              <a:avLst/>
            </a:prstGeom>
          </p:spPr>
          <p:txBody>
            <a:bodyPr lIns="50800" tIns="50800" rIns="50800" bIns="50800" rtlCol="0" anchor="ctr"/>
            <a:lstStyle/>
            <a:p>
              <a:pPr algn="ctr">
                <a:lnSpc>
                  <a:spcPts val="3483"/>
                </a:lnSpc>
              </a:pPr>
              <a:endParaRPr/>
            </a:p>
          </p:txBody>
        </p:sp>
      </p:grpSp>
      <p:sp>
        <p:nvSpPr>
          <p:cNvPr id="9" name="AutoShape 9"/>
          <p:cNvSpPr/>
          <p:nvPr/>
        </p:nvSpPr>
        <p:spPr>
          <a:xfrm flipV="1">
            <a:off x="6510835" y="4659513"/>
            <a:ext cx="2203125" cy="0"/>
          </a:xfrm>
          <a:prstGeom prst="line">
            <a:avLst/>
          </a:prstGeom>
          <a:ln w="38100" cap="flat">
            <a:solidFill>
              <a:srgbClr val="FFFFFF"/>
            </a:solidFill>
            <a:prstDash val="solid"/>
            <a:headEnd type="none" w="sm" len="sm"/>
            <a:tailEnd type="none" w="sm" len="sm"/>
          </a:ln>
        </p:spPr>
        <p:txBody>
          <a:bodyPr/>
          <a:lstStyle/>
          <a:p>
            <a:endParaRPr lang="en-US"/>
          </a:p>
        </p:txBody>
      </p:sp>
      <p:grpSp>
        <p:nvGrpSpPr>
          <p:cNvPr id="10" name="Group 10"/>
          <p:cNvGrpSpPr>
            <a:grpSpLocks noChangeAspect="1"/>
          </p:cNvGrpSpPr>
          <p:nvPr/>
        </p:nvGrpSpPr>
        <p:grpSpPr>
          <a:xfrm>
            <a:off x="10000675" y="1509629"/>
            <a:ext cx="6992751" cy="8074770"/>
            <a:chOff x="0" y="0"/>
            <a:chExt cx="5499100" cy="6350000"/>
          </a:xfrm>
        </p:grpSpPr>
        <p:sp>
          <p:nvSpPr>
            <p:cNvPr id="11" name="Freeform 11"/>
            <p:cNvSpPr/>
            <p:nvPr/>
          </p:nvSpPr>
          <p:spPr>
            <a:xfrm>
              <a:off x="0" y="0"/>
              <a:ext cx="5499100" cy="6350000"/>
            </a:xfrm>
            <a:custGeom>
              <a:avLst/>
              <a:gdLst/>
              <a:ahLst/>
              <a:cxnLst/>
              <a:rect l="l" t="t" r="r" b="b"/>
              <a:pathLst>
                <a:path w="5499100" h="6350000">
                  <a:moveTo>
                    <a:pt x="2749550" y="6350000"/>
                  </a:moveTo>
                  <a:lnTo>
                    <a:pt x="0" y="4762500"/>
                  </a:lnTo>
                  <a:lnTo>
                    <a:pt x="0" y="1587500"/>
                  </a:lnTo>
                  <a:lnTo>
                    <a:pt x="2749550" y="0"/>
                  </a:lnTo>
                  <a:lnTo>
                    <a:pt x="5499100" y="1587500"/>
                  </a:lnTo>
                  <a:lnTo>
                    <a:pt x="5499100" y="4762500"/>
                  </a:lnTo>
                  <a:lnTo>
                    <a:pt x="2749550" y="6350000"/>
                  </a:lnTo>
                  <a:close/>
                </a:path>
              </a:pathLst>
            </a:custGeom>
            <a:solidFill>
              <a:srgbClr val="56AEFF"/>
            </a:solidFill>
            <a:ln w="12700">
              <a:solidFill>
                <a:srgbClr val="000000"/>
              </a:solidFill>
            </a:ln>
          </p:spPr>
          <p:txBody>
            <a:bodyPr/>
            <a:lstStyle/>
            <a:p>
              <a:endParaRPr lang="en-US"/>
            </a:p>
          </p:txBody>
        </p:sp>
      </p:grpSp>
      <p:grpSp>
        <p:nvGrpSpPr>
          <p:cNvPr id="12" name="Group 12"/>
          <p:cNvGrpSpPr>
            <a:grpSpLocks noChangeAspect="1"/>
          </p:cNvGrpSpPr>
          <p:nvPr/>
        </p:nvGrpSpPr>
        <p:grpSpPr>
          <a:xfrm>
            <a:off x="10143550" y="1698193"/>
            <a:ext cx="6697476" cy="7733806"/>
            <a:chOff x="0" y="0"/>
            <a:chExt cx="5499100" cy="6350000"/>
          </a:xfrm>
        </p:grpSpPr>
        <p:sp>
          <p:nvSpPr>
            <p:cNvPr id="13" name="Freeform 13"/>
            <p:cNvSpPr/>
            <p:nvPr/>
          </p:nvSpPr>
          <p:spPr>
            <a:xfrm>
              <a:off x="0" y="0"/>
              <a:ext cx="5499100" cy="6350000"/>
            </a:xfrm>
            <a:custGeom>
              <a:avLst/>
              <a:gdLst/>
              <a:ahLst/>
              <a:cxnLst/>
              <a:rect l="l" t="t" r="r" b="b"/>
              <a:pathLst>
                <a:path w="5499100" h="6350000">
                  <a:moveTo>
                    <a:pt x="2749550" y="6350000"/>
                  </a:moveTo>
                  <a:lnTo>
                    <a:pt x="0" y="4762500"/>
                  </a:lnTo>
                  <a:lnTo>
                    <a:pt x="0" y="1587500"/>
                  </a:lnTo>
                  <a:lnTo>
                    <a:pt x="2749550" y="0"/>
                  </a:lnTo>
                  <a:lnTo>
                    <a:pt x="5499100" y="1587500"/>
                  </a:lnTo>
                  <a:lnTo>
                    <a:pt x="5499100" y="4762500"/>
                  </a:lnTo>
                  <a:lnTo>
                    <a:pt x="2749550" y="6350000"/>
                  </a:lnTo>
                  <a:close/>
                </a:path>
              </a:pathLst>
            </a:custGeom>
            <a:blipFill>
              <a:blip r:embed="rId2"/>
              <a:stretch>
                <a:fillRect l="-36659" r="-36659"/>
              </a:stretch>
            </a:blipFill>
          </p:spPr>
          <p:txBody>
            <a:bodyPr/>
            <a:lstStyle/>
            <a:p>
              <a:endParaRPr lang="en-US"/>
            </a:p>
          </p:txBody>
        </p:sp>
      </p:grpSp>
      <p:grpSp>
        <p:nvGrpSpPr>
          <p:cNvPr id="14" name="Group 14"/>
          <p:cNvGrpSpPr/>
          <p:nvPr/>
        </p:nvGrpSpPr>
        <p:grpSpPr>
          <a:xfrm>
            <a:off x="2994496" y="6083384"/>
            <a:ext cx="2718721" cy="2273181"/>
            <a:chOff x="0" y="0"/>
            <a:chExt cx="1031980" cy="862860"/>
          </a:xfrm>
        </p:grpSpPr>
        <p:sp>
          <p:nvSpPr>
            <p:cNvPr id="15" name="Freeform 15"/>
            <p:cNvSpPr/>
            <p:nvPr/>
          </p:nvSpPr>
          <p:spPr>
            <a:xfrm>
              <a:off x="0" y="0"/>
              <a:ext cx="1031980" cy="862860"/>
            </a:xfrm>
            <a:custGeom>
              <a:avLst/>
              <a:gdLst/>
              <a:ahLst/>
              <a:cxnLst/>
              <a:rect l="l" t="t" r="r" b="b"/>
              <a:pathLst>
                <a:path w="1031980" h="862860">
                  <a:moveTo>
                    <a:pt x="0" y="0"/>
                  </a:moveTo>
                  <a:lnTo>
                    <a:pt x="1031980" y="0"/>
                  </a:lnTo>
                  <a:lnTo>
                    <a:pt x="1031980" y="862860"/>
                  </a:lnTo>
                  <a:lnTo>
                    <a:pt x="0" y="862860"/>
                  </a:lnTo>
                  <a:close/>
                </a:path>
              </a:pathLst>
            </a:custGeom>
            <a:solidFill>
              <a:srgbClr val="145DA0"/>
            </a:solidFill>
            <a:ln w="9525" cap="sq">
              <a:solidFill>
                <a:srgbClr val="FFFFFF"/>
              </a:solidFill>
              <a:prstDash val="solid"/>
              <a:miter/>
            </a:ln>
          </p:spPr>
          <p:txBody>
            <a:bodyPr/>
            <a:lstStyle/>
            <a:p>
              <a:endParaRPr lang="en-US"/>
            </a:p>
          </p:txBody>
        </p:sp>
        <p:sp>
          <p:nvSpPr>
            <p:cNvPr id="16" name="TextBox 16"/>
            <p:cNvSpPr txBox="1"/>
            <p:nvPr/>
          </p:nvSpPr>
          <p:spPr>
            <a:xfrm>
              <a:off x="0" y="-38100"/>
              <a:ext cx="1031980" cy="900960"/>
            </a:xfrm>
            <a:prstGeom prst="rect">
              <a:avLst/>
            </a:prstGeom>
          </p:spPr>
          <p:txBody>
            <a:bodyPr lIns="50800" tIns="50800" rIns="50800" bIns="50800" rtlCol="0" anchor="ctr"/>
            <a:lstStyle/>
            <a:p>
              <a:pPr algn="ctr">
                <a:lnSpc>
                  <a:spcPts val="3483"/>
                </a:lnSpc>
              </a:pPr>
              <a:endParaRPr/>
            </a:p>
          </p:txBody>
        </p:sp>
      </p:grpSp>
      <p:sp>
        <p:nvSpPr>
          <p:cNvPr id="17" name="AutoShape 17"/>
          <p:cNvSpPr/>
          <p:nvPr/>
        </p:nvSpPr>
        <p:spPr>
          <a:xfrm flipV="1">
            <a:off x="3252294" y="7534299"/>
            <a:ext cx="2203125" cy="0"/>
          </a:xfrm>
          <a:prstGeom prst="line">
            <a:avLst/>
          </a:prstGeom>
          <a:ln w="38100" cap="flat">
            <a:solidFill>
              <a:srgbClr val="FFFFFF"/>
            </a:solidFill>
            <a:prstDash val="solid"/>
            <a:headEnd type="none" w="sm" len="sm"/>
            <a:tailEnd type="none" w="sm" len="sm"/>
          </a:ln>
        </p:spPr>
        <p:txBody>
          <a:bodyPr/>
          <a:lstStyle/>
          <a:p>
            <a:endParaRPr lang="en-US"/>
          </a:p>
        </p:txBody>
      </p:sp>
      <p:sp>
        <p:nvSpPr>
          <p:cNvPr id="18" name="Freeform 18"/>
          <p:cNvSpPr/>
          <p:nvPr/>
        </p:nvSpPr>
        <p:spPr>
          <a:xfrm>
            <a:off x="-7631327" y="597505"/>
            <a:ext cx="9077445" cy="9077445"/>
          </a:xfrm>
          <a:custGeom>
            <a:avLst/>
            <a:gdLst/>
            <a:ahLst/>
            <a:cxnLst/>
            <a:rect l="l" t="t" r="r" b="b"/>
            <a:pathLst>
              <a:path w="9077445" h="9077445">
                <a:moveTo>
                  <a:pt x="0" y="0"/>
                </a:moveTo>
                <a:lnTo>
                  <a:pt x="9077444" y="0"/>
                </a:lnTo>
                <a:lnTo>
                  <a:pt x="9077444" y="9077445"/>
                </a:lnTo>
                <a:lnTo>
                  <a:pt x="0" y="907744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9" name="TextBox 19"/>
          <p:cNvSpPr txBox="1"/>
          <p:nvPr/>
        </p:nvSpPr>
        <p:spPr>
          <a:xfrm>
            <a:off x="2986667" y="1698193"/>
            <a:ext cx="8437330" cy="1214499"/>
          </a:xfrm>
          <a:prstGeom prst="rect">
            <a:avLst/>
          </a:prstGeom>
        </p:spPr>
        <p:txBody>
          <a:bodyPr lIns="0" tIns="0" rIns="0" bIns="0" rtlCol="0" anchor="t">
            <a:spAutoFit/>
          </a:bodyPr>
          <a:lstStyle/>
          <a:p>
            <a:pPr marL="0" lvl="0" indent="0" algn="ctr">
              <a:lnSpc>
                <a:spcPts val="9625"/>
              </a:lnSpc>
              <a:spcBef>
                <a:spcPct val="0"/>
              </a:spcBef>
            </a:pPr>
            <a:r>
              <a:rPr lang="en-US" sz="8020" b="1">
                <a:solidFill>
                  <a:srgbClr val="56AEFF"/>
                </a:solidFill>
                <a:latin typeface="Now Bold"/>
                <a:ea typeface="Now Bold"/>
                <a:cs typeface="Now Bold"/>
                <a:sym typeface="Now Bold"/>
              </a:rPr>
              <a:t>OVERVIEW</a:t>
            </a:r>
          </a:p>
        </p:txBody>
      </p:sp>
      <p:sp>
        <p:nvSpPr>
          <p:cNvPr id="20" name="TextBox 20"/>
          <p:cNvSpPr txBox="1"/>
          <p:nvPr/>
        </p:nvSpPr>
        <p:spPr>
          <a:xfrm>
            <a:off x="3133964" y="4795854"/>
            <a:ext cx="2318467" cy="318796"/>
          </a:xfrm>
          <a:prstGeom prst="rect">
            <a:avLst/>
          </a:prstGeom>
        </p:spPr>
        <p:txBody>
          <a:bodyPr lIns="0" tIns="0" rIns="0" bIns="0" rtlCol="0" anchor="t">
            <a:spAutoFit/>
          </a:bodyPr>
          <a:lstStyle/>
          <a:p>
            <a:pPr algn="ctr">
              <a:lnSpc>
                <a:spcPts val="2605"/>
              </a:lnSpc>
            </a:pPr>
            <a:r>
              <a:rPr lang="en-US" sz="1887">
                <a:solidFill>
                  <a:srgbClr val="FFFFFF"/>
                </a:solidFill>
                <a:latin typeface="DM Sans"/>
                <a:ea typeface="DM Sans"/>
                <a:cs typeface="DM Sans"/>
                <a:sym typeface="DM Sans"/>
              </a:rPr>
              <a:t>Our Team</a:t>
            </a:r>
          </a:p>
        </p:txBody>
      </p:sp>
      <p:sp>
        <p:nvSpPr>
          <p:cNvPr id="21" name="TextBox 21"/>
          <p:cNvSpPr txBox="1"/>
          <p:nvPr/>
        </p:nvSpPr>
        <p:spPr>
          <a:xfrm>
            <a:off x="3447970" y="3225902"/>
            <a:ext cx="1690455" cy="973796"/>
          </a:xfrm>
          <a:prstGeom prst="rect">
            <a:avLst/>
          </a:prstGeom>
        </p:spPr>
        <p:txBody>
          <a:bodyPr lIns="0" tIns="0" rIns="0" bIns="0" rtlCol="0" anchor="t">
            <a:spAutoFit/>
          </a:bodyPr>
          <a:lstStyle/>
          <a:p>
            <a:pPr algn="ctr">
              <a:lnSpc>
                <a:spcPts val="7914"/>
              </a:lnSpc>
            </a:pPr>
            <a:r>
              <a:rPr lang="en-US" sz="5735" b="1">
                <a:solidFill>
                  <a:srgbClr val="FFFFFF"/>
                </a:solidFill>
                <a:latin typeface="DM Sans Bold"/>
                <a:ea typeface="DM Sans Bold"/>
                <a:cs typeface="DM Sans Bold"/>
                <a:sym typeface="DM Sans Bold"/>
              </a:rPr>
              <a:t>01</a:t>
            </a:r>
          </a:p>
        </p:txBody>
      </p:sp>
      <p:sp>
        <p:nvSpPr>
          <p:cNvPr id="22" name="TextBox 22"/>
          <p:cNvSpPr txBox="1"/>
          <p:nvPr/>
        </p:nvSpPr>
        <p:spPr>
          <a:xfrm>
            <a:off x="6453164" y="4795854"/>
            <a:ext cx="2318467" cy="318796"/>
          </a:xfrm>
          <a:prstGeom prst="rect">
            <a:avLst/>
          </a:prstGeom>
        </p:spPr>
        <p:txBody>
          <a:bodyPr lIns="0" tIns="0" rIns="0" bIns="0" rtlCol="0" anchor="t">
            <a:spAutoFit/>
          </a:bodyPr>
          <a:lstStyle/>
          <a:p>
            <a:pPr algn="ctr">
              <a:lnSpc>
                <a:spcPts val="2605"/>
              </a:lnSpc>
            </a:pPr>
            <a:r>
              <a:rPr lang="en-US" sz="1887">
                <a:solidFill>
                  <a:srgbClr val="FFFFFF"/>
                </a:solidFill>
                <a:latin typeface="DM Sans"/>
                <a:ea typeface="DM Sans"/>
                <a:cs typeface="DM Sans"/>
                <a:sym typeface="DM Sans"/>
              </a:rPr>
              <a:t>Problem statement</a:t>
            </a:r>
          </a:p>
        </p:txBody>
      </p:sp>
      <p:sp>
        <p:nvSpPr>
          <p:cNvPr id="23" name="TextBox 23"/>
          <p:cNvSpPr txBox="1"/>
          <p:nvPr/>
        </p:nvSpPr>
        <p:spPr>
          <a:xfrm>
            <a:off x="6767170" y="3225902"/>
            <a:ext cx="1690455" cy="973796"/>
          </a:xfrm>
          <a:prstGeom prst="rect">
            <a:avLst/>
          </a:prstGeom>
        </p:spPr>
        <p:txBody>
          <a:bodyPr lIns="0" tIns="0" rIns="0" bIns="0" rtlCol="0" anchor="t">
            <a:spAutoFit/>
          </a:bodyPr>
          <a:lstStyle/>
          <a:p>
            <a:pPr algn="ctr">
              <a:lnSpc>
                <a:spcPts val="7914"/>
              </a:lnSpc>
            </a:pPr>
            <a:r>
              <a:rPr lang="en-US" sz="5735" b="1">
                <a:solidFill>
                  <a:srgbClr val="FFFFFF"/>
                </a:solidFill>
                <a:latin typeface="DM Sans Bold"/>
                <a:ea typeface="DM Sans Bold"/>
                <a:cs typeface="DM Sans Bold"/>
                <a:sym typeface="DM Sans Bold"/>
              </a:rPr>
              <a:t>02</a:t>
            </a:r>
          </a:p>
        </p:txBody>
      </p:sp>
      <p:sp>
        <p:nvSpPr>
          <p:cNvPr id="24" name="TextBox 24"/>
          <p:cNvSpPr txBox="1"/>
          <p:nvPr/>
        </p:nvSpPr>
        <p:spPr>
          <a:xfrm>
            <a:off x="3252294" y="7629549"/>
            <a:ext cx="2318467" cy="642646"/>
          </a:xfrm>
          <a:prstGeom prst="rect">
            <a:avLst/>
          </a:prstGeom>
        </p:spPr>
        <p:txBody>
          <a:bodyPr lIns="0" tIns="0" rIns="0" bIns="0" rtlCol="0" anchor="t">
            <a:spAutoFit/>
          </a:bodyPr>
          <a:lstStyle/>
          <a:p>
            <a:pPr algn="ctr">
              <a:lnSpc>
                <a:spcPts val="2605"/>
              </a:lnSpc>
            </a:pPr>
            <a:r>
              <a:rPr lang="en-US" sz="1887">
                <a:solidFill>
                  <a:srgbClr val="FFFFFF"/>
                </a:solidFill>
                <a:latin typeface="DM Sans"/>
                <a:ea typeface="DM Sans"/>
                <a:cs typeface="DM Sans"/>
                <a:sym typeface="DM Sans"/>
              </a:rPr>
              <a:t>Analysis and visualization </a:t>
            </a:r>
          </a:p>
        </p:txBody>
      </p:sp>
      <p:sp>
        <p:nvSpPr>
          <p:cNvPr id="25" name="TextBox 25"/>
          <p:cNvSpPr txBox="1"/>
          <p:nvPr/>
        </p:nvSpPr>
        <p:spPr>
          <a:xfrm>
            <a:off x="3447970" y="6246178"/>
            <a:ext cx="1690455" cy="973796"/>
          </a:xfrm>
          <a:prstGeom prst="rect">
            <a:avLst/>
          </a:prstGeom>
        </p:spPr>
        <p:txBody>
          <a:bodyPr lIns="0" tIns="0" rIns="0" bIns="0" rtlCol="0" anchor="t">
            <a:spAutoFit/>
          </a:bodyPr>
          <a:lstStyle/>
          <a:p>
            <a:pPr algn="ctr">
              <a:lnSpc>
                <a:spcPts val="7914"/>
              </a:lnSpc>
            </a:pPr>
            <a:r>
              <a:rPr lang="en-US" sz="5735" b="1">
                <a:solidFill>
                  <a:srgbClr val="FFFFFF"/>
                </a:solidFill>
                <a:latin typeface="DM Sans Bold"/>
                <a:ea typeface="DM Sans Bold"/>
                <a:cs typeface="DM Sans Bold"/>
                <a:sym typeface="DM Sans Bold"/>
              </a:rPr>
              <a:t>03</a:t>
            </a:r>
          </a:p>
        </p:txBody>
      </p:sp>
      <p:grpSp>
        <p:nvGrpSpPr>
          <p:cNvPr id="26" name="Group 26"/>
          <p:cNvGrpSpPr/>
          <p:nvPr/>
        </p:nvGrpSpPr>
        <p:grpSpPr>
          <a:xfrm>
            <a:off x="6510835" y="6083384"/>
            <a:ext cx="2718721" cy="2273181"/>
            <a:chOff x="0" y="0"/>
            <a:chExt cx="1031980" cy="862860"/>
          </a:xfrm>
        </p:grpSpPr>
        <p:sp>
          <p:nvSpPr>
            <p:cNvPr id="27" name="Freeform 27"/>
            <p:cNvSpPr/>
            <p:nvPr/>
          </p:nvSpPr>
          <p:spPr>
            <a:xfrm>
              <a:off x="0" y="0"/>
              <a:ext cx="1031980" cy="862860"/>
            </a:xfrm>
            <a:custGeom>
              <a:avLst/>
              <a:gdLst/>
              <a:ahLst/>
              <a:cxnLst/>
              <a:rect l="l" t="t" r="r" b="b"/>
              <a:pathLst>
                <a:path w="1031980" h="862860">
                  <a:moveTo>
                    <a:pt x="0" y="0"/>
                  </a:moveTo>
                  <a:lnTo>
                    <a:pt x="1031980" y="0"/>
                  </a:lnTo>
                  <a:lnTo>
                    <a:pt x="1031980" y="862860"/>
                  </a:lnTo>
                  <a:lnTo>
                    <a:pt x="0" y="862860"/>
                  </a:lnTo>
                  <a:close/>
                </a:path>
              </a:pathLst>
            </a:custGeom>
            <a:solidFill>
              <a:srgbClr val="145DA0"/>
            </a:solidFill>
            <a:ln w="9525" cap="sq">
              <a:solidFill>
                <a:srgbClr val="FFFFFF"/>
              </a:solidFill>
              <a:prstDash val="solid"/>
              <a:miter/>
            </a:ln>
          </p:spPr>
          <p:txBody>
            <a:bodyPr/>
            <a:lstStyle/>
            <a:p>
              <a:endParaRPr lang="en-US"/>
            </a:p>
          </p:txBody>
        </p:sp>
        <p:sp>
          <p:nvSpPr>
            <p:cNvPr id="28" name="TextBox 28"/>
            <p:cNvSpPr txBox="1"/>
            <p:nvPr/>
          </p:nvSpPr>
          <p:spPr>
            <a:xfrm>
              <a:off x="0" y="-38100"/>
              <a:ext cx="1031980" cy="900960"/>
            </a:xfrm>
            <a:prstGeom prst="rect">
              <a:avLst/>
            </a:prstGeom>
          </p:spPr>
          <p:txBody>
            <a:bodyPr lIns="50800" tIns="50800" rIns="50800" bIns="50800" rtlCol="0" anchor="ctr"/>
            <a:lstStyle/>
            <a:p>
              <a:pPr algn="ctr">
                <a:lnSpc>
                  <a:spcPts val="3483"/>
                </a:lnSpc>
              </a:pPr>
              <a:endParaRPr/>
            </a:p>
          </p:txBody>
        </p:sp>
      </p:grpSp>
      <p:sp>
        <p:nvSpPr>
          <p:cNvPr id="29" name="TextBox 29"/>
          <p:cNvSpPr txBox="1"/>
          <p:nvPr/>
        </p:nvSpPr>
        <p:spPr>
          <a:xfrm>
            <a:off x="6948997" y="6246178"/>
            <a:ext cx="1690455" cy="973796"/>
          </a:xfrm>
          <a:prstGeom prst="rect">
            <a:avLst/>
          </a:prstGeom>
        </p:spPr>
        <p:txBody>
          <a:bodyPr lIns="0" tIns="0" rIns="0" bIns="0" rtlCol="0" anchor="t">
            <a:spAutoFit/>
          </a:bodyPr>
          <a:lstStyle/>
          <a:p>
            <a:pPr algn="ctr">
              <a:lnSpc>
                <a:spcPts val="7914"/>
              </a:lnSpc>
            </a:pPr>
            <a:r>
              <a:rPr lang="en-US" sz="5735" b="1">
                <a:solidFill>
                  <a:srgbClr val="FFFFFF"/>
                </a:solidFill>
                <a:latin typeface="DM Sans Bold"/>
                <a:ea typeface="DM Sans Bold"/>
                <a:cs typeface="DM Sans Bold"/>
                <a:sym typeface="DM Sans Bold"/>
              </a:rPr>
              <a:t>04</a:t>
            </a:r>
          </a:p>
        </p:txBody>
      </p:sp>
      <p:sp>
        <p:nvSpPr>
          <p:cNvPr id="30" name="AutoShape 30"/>
          <p:cNvSpPr/>
          <p:nvPr/>
        </p:nvSpPr>
        <p:spPr>
          <a:xfrm flipV="1">
            <a:off x="6768634" y="7667649"/>
            <a:ext cx="2203125" cy="0"/>
          </a:xfrm>
          <a:prstGeom prst="line">
            <a:avLst/>
          </a:prstGeom>
          <a:ln w="38100" cap="flat">
            <a:solidFill>
              <a:srgbClr val="FFFFFF"/>
            </a:solidFill>
            <a:prstDash val="solid"/>
            <a:headEnd type="none" w="sm" len="sm"/>
            <a:tailEnd type="none" w="sm" len="sm"/>
          </a:ln>
        </p:spPr>
        <p:txBody>
          <a:bodyPr/>
          <a:lstStyle/>
          <a:p>
            <a:endParaRPr lang="en-US"/>
          </a:p>
        </p:txBody>
      </p:sp>
      <p:sp>
        <p:nvSpPr>
          <p:cNvPr id="31" name="TextBox 31"/>
          <p:cNvSpPr txBox="1"/>
          <p:nvPr/>
        </p:nvSpPr>
        <p:spPr>
          <a:xfrm>
            <a:off x="6767170" y="7781271"/>
            <a:ext cx="2318467" cy="318796"/>
          </a:xfrm>
          <a:prstGeom prst="rect">
            <a:avLst/>
          </a:prstGeom>
        </p:spPr>
        <p:txBody>
          <a:bodyPr lIns="0" tIns="0" rIns="0" bIns="0" rtlCol="0" anchor="t">
            <a:spAutoFit/>
          </a:bodyPr>
          <a:lstStyle/>
          <a:p>
            <a:pPr algn="ctr">
              <a:lnSpc>
                <a:spcPts val="2605"/>
              </a:lnSpc>
            </a:pPr>
            <a:r>
              <a:rPr lang="en-US" sz="1887">
                <a:solidFill>
                  <a:srgbClr val="FFFFFF"/>
                </a:solidFill>
                <a:latin typeface="DM Sans"/>
                <a:ea typeface="DM Sans"/>
                <a:cs typeface="DM Sans"/>
                <a:sym typeface="DM Sans"/>
              </a:rPr>
              <a:t>Final insight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grpSp>
        <p:nvGrpSpPr>
          <p:cNvPr id="2" name="Group 2"/>
          <p:cNvGrpSpPr/>
          <p:nvPr/>
        </p:nvGrpSpPr>
        <p:grpSpPr>
          <a:xfrm>
            <a:off x="2395460" y="3821875"/>
            <a:ext cx="2845162" cy="1996625"/>
            <a:chOff x="0" y="0"/>
            <a:chExt cx="862412" cy="605207"/>
          </a:xfrm>
        </p:grpSpPr>
        <p:sp>
          <p:nvSpPr>
            <p:cNvPr id="3" name="Freeform 3"/>
            <p:cNvSpPr/>
            <p:nvPr/>
          </p:nvSpPr>
          <p:spPr>
            <a:xfrm>
              <a:off x="0" y="0"/>
              <a:ext cx="862412" cy="605207"/>
            </a:xfrm>
            <a:custGeom>
              <a:avLst/>
              <a:gdLst/>
              <a:ahLst/>
              <a:cxnLst/>
              <a:rect l="l" t="t" r="r" b="b"/>
              <a:pathLst>
                <a:path w="862412" h="605207">
                  <a:moveTo>
                    <a:pt x="0" y="0"/>
                  </a:moveTo>
                  <a:lnTo>
                    <a:pt x="862412" y="0"/>
                  </a:lnTo>
                  <a:lnTo>
                    <a:pt x="862412" y="605207"/>
                  </a:lnTo>
                  <a:lnTo>
                    <a:pt x="0" y="605207"/>
                  </a:lnTo>
                  <a:close/>
                </a:path>
              </a:pathLst>
            </a:custGeom>
            <a:solidFill>
              <a:srgbClr val="051D40"/>
            </a:solidFill>
            <a:ln cap="sq">
              <a:noFill/>
              <a:prstDash val="solid"/>
              <a:miter/>
            </a:ln>
          </p:spPr>
          <p:txBody>
            <a:bodyPr/>
            <a:lstStyle/>
            <a:p>
              <a:endParaRPr lang="en-US"/>
            </a:p>
          </p:txBody>
        </p:sp>
        <p:sp>
          <p:nvSpPr>
            <p:cNvPr id="4" name="TextBox 4"/>
            <p:cNvSpPr txBox="1"/>
            <p:nvPr/>
          </p:nvSpPr>
          <p:spPr>
            <a:xfrm>
              <a:off x="0" y="-47625"/>
              <a:ext cx="862412" cy="652832"/>
            </a:xfrm>
            <a:prstGeom prst="rect">
              <a:avLst/>
            </a:prstGeom>
          </p:spPr>
          <p:txBody>
            <a:bodyPr lIns="50800" tIns="50800" rIns="50800" bIns="50800" rtlCol="0" anchor="ctr"/>
            <a:lstStyle/>
            <a:p>
              <a:pPr marL="0" lvl="0" indent="0" algn="ctr">
                <a:lnSpc>
                  <a:spcPts val="3360"/>
                </a:lnSpc>
                <a:spcBef>
                  <a:spcPct val="0"/>
                </a:spcBef>
              </a:pPr>
              <a:endParaRPr/>
            </a:p>
          </p:txBody>
        </p:sp>
      </p:grpSp>
      <p:sp>
        <p:nvSpPr>
          <p:cNvPr id="5" name="Freeform 5"/>
          <p:cNvSpPr/>
          <p:nvPr/>
        </p:nvSpPr>
        <p:spPr>
          <a:xfrm>
            <a:off x="2395460" y="5818500"/>
            <a:ext cx="2845162" cy="301305"/>
          </a:xfrm>
          <a:custGeom>
            <a:avLst/>
            <a:gdLst/>
            <a:ahLst/>
            <a:cxnLst/>
            <a:rect l="l" t="t" r="r" b="b"/>
            <a:pathLst>
              <a:path w="2845162" h="301305">
                <a:moveTo>
                  <a:pt x="0" y="0"/>
                </a:moveTo>
                <a:lnTo>
                  <a:pt x="2845162" y="0"/>
                </a:lnTo>
                <a:lnTo>
                  <a:pt x="2845162" y="301305"/>
                </a:lnTo>
                <a:lnTo>
                  <a:pt x="0" y="301305"/>
                </a:lnTo>
                <a:lnTo>
                  <a:pt x="0" y="0"/>
                </a:lnTo>
                <a:close/>
              </a:path>
            </a:pathLst>
          </a:custGeom>
          <a:blipFill>
            <a:blip r:embed="rId2"/>
            <a:stretch>
              <a:fillRect t="-86495"/>
            </a:stretch>
          </a:blipFill>
        </p:spPr>
        <p:txBody>
          <a:bodyPr/>
          <a:lstStyle/>
          <a:p>
            <a:endParaRPr lang="en-US"/>
          </a:p>
        </p:txBody>
      </p:sp>
      <p:sp>
        <p:nvSpPr>
          <p:cNvPr id="6" name="Freeform 6"/>
          <p:cNvSpPr/>
          <p:nvPr/>
        </p:nvSpPr>
        <p:spPr>
          <a:xfrm>
            <a:off x="7721419" y="5779295"/>
            <a:ext cx="2845162" cy="301305"/>
          </a:xfrm>
          <a:custGeom>
            <a:avLst/>
            <a:gdLst/>
            <a:ahLst/>
            <a:cxnLst/>
            <a:rect l="l" t="t" r="r" b="b"/>
            <a:pathLst>
              <a:path w="2845162" h="301305">
                <a:moveTo>
                  <a:pt x="0" y="0"/>
                </a:moveTo>
                <a:lnTo>
                  <a:pt x="2845162" y="0"/>
                </a:lnTo>
                <a:lnTo>
                  <a:pt x="2845162" y="301305"/>
                </a:lnTo>
                <a:lnTo>
                  <a:pt x="0" y="301305"/>
                </a:lnTo>
                <a:lnTo>
                  <a:pt x="0" y="0"/>
                </a:lnTo>
                <a:close/>
              </a:path>
            </a:pathLst>
          </a:custGeom>
          <a:blipFill>
            <a:blip r:embed="rId2"/>
            <a:stretch>
              <a:fillRect t="-86495"/>
            </a:stretch>
          </a:blipFill>
        </p:spPr>
        <p:txBody>
          <a:bodyPr/>
          <a:lstStyle/>
          <a:p>
            <a:endParaRPr lang="en-US"/>
          </a:p>
        </p:txBody>
      </p:sp>
      <p:sp>
        <p:nvSpPr>
          <p:cNvPr id="7" name="Freeform 7"/>
          <p:cNvSpPr/>
          <p:nvPr/>
        </p:nvSpPr>
        <p:spPr>
          <a:xfrm>
            <a:off x="13251128" y="5929947"/>
            <a:ext cx="2845162" cy="301305"/>
          </a:xfrm>
          <a:custGeom>
            <a:avLst/>
            <a:gdLst/>
            <a:ahLst/>
            <a:cxnLst/>
            <a:rect l="l" t="t" r="r" b="b"/>
            <a:pathLst>
              <a:path w="2845162" h="301305">
                <a:moveTo>
                  <a:pt x="0" y="0"/>
                </a:moveTo>
                <a:lnTo>
                  <a:pt x="2845162" y="0"/>
                </a:lnTo>
                <a:lnTo>
                  <a:pt x="2845162" y="301305"/>
                </a:lnTo>
                <a:lnTo>
                  <a:pt x="0" y="301305"/>
                </a:lnTo>
                <a:lnTo>
                  <a:pt x="0" y="0"/>
                </a:lnTo>
                <a:close/>
              </a:path>
            </a:pathLst>
          </a:custGeom>
          <a:blipFill>
            <a:blip r:embed="rId2"/>
            <a:stretch>
              <a:fillRect t="-86495"/>
            </a:stretch>
          </a:blipFill>
        </p:spPr>
        <p:txBody>
          <a:bodyPr/>
          <a:lstStyle/>
          <a:p>
            <a:endParaRPr lang="en-US"/>
          </a:p>
        </p:txBody>
      </p:sp>
      <p:grpSp>
        <p:nvGrpSpPr>
          <p:cNvPr id="8" name="Group 8"/>
          <p:cNvGrpSpPr/>
          <p:nvPr/>
        </p:nvGrpSpPr>
        <p:grpSpPr>
          <a:xfrm>
            <a:off x="-690640" y="-1543050"/>
            <a:ext cx="19210521" cy="4453378"/>
            <a:chOff x="0" y="0"/>
            <a:chExt cx="5059561" cy="1172906"/>
          </a:xfrm>
        </p:grpSpPr>
        <p:sp>
          <p:nvSpPr>
            <p:cNvPr id="9" name="Freeform 9"/>
            <p:cNvSpPr/>
            <p:nvPr/>
          </p:nvSpPr>
          <p:spPr>
            <a:xfrm>
              <a:off x="0" y="0"/>
              <a:ext cx="5059561" cy="1172906"/>
            </a:xfrm>
            <a:custGeom>
              <a:avLst/>
              <a:gdLst/>
              <a:ahLst/>
              <a:cxnLst/>
              <a:rect l="l" t="t" r="r" b="b"/>
              <a:pathLst>
                <a:path w="5059561" h="1172906">
                  <a:moveTo>
                    <a:pt x="0" y="0"/>
                  </a:moveTo>
                  <a:lnTo>
                    <a:pt x="5059561" y="0"/>
                  </a:lnTo>
                  <a:lnTo>
                    <a:pt x="5059561" y="1172906"/>
                  </a:lnTo>
                  <a:lnTo>
                    <a:pt x="0" y="1172906"/>
                  </a:lnTo>
                  <a:close/>
                </a:path>
              </a:pathLst>
            </a:custGeom>
            <a:solidFill>
              <a:srgbClr val="051D40"/>
            </a:solidFill>
            <a:ln w="38100" cap="sq">
              <a:solidFill>
                <a:srgbClr val="56AEFF"/>
              </a:solidFill>
              <a:prstDash val="solid"/>
              <a:miter/>
            </a:ln>
          </p:spPr>
          <p:txBody>
            <a:bodyPr/>
            <a:lstStyle/>
            <a:p>
              <a:endParaRPr lang="en-US"/>
            </a:p>
          </p:txBody>
        </p:sp>
        <p:sp>
          <p:nvSpPr>
            <p:cNvPr id="10" name="TextBox 10"/>
            <p:cNvSpPr txBox="1"/>
            <p:nvPr/>
          </p:nvSpPr>
          <p:spPr>
            <a:xfrm>
              <a:off x="0" y="-38100"/>
              <a:ext cx="5059561" cy="1211006"/>
            </a:xfrm>
            <a:prstGeom prst="rect">
              <a:avLst/>
            </a:prstGeom>
          </p:spPr>
          <p:txBody>
            <a:bodyPr lIns="50800" tIns="50800" rIns="50800" bIns="50800" rtlCol="0" anchor="ctr"/>
            <a:lstStyle/>
            <a:p>
              <a:pPr algn="ctr">
                <a:lnSpc>
                  <a:spcPts val="2605"/>
                </a:lnSpc>
              </a:pPr>
              <a:endParaRPr/>
            </a:p>
          </p:txBody>
        </p:sp>
      </p:grpSp>
      <p:sp>
        <p:nvSpPr>
          <p:cNvPr id="11" name="TextBox 11"/>
          <p:cNvSpPr txBox="1"/>
          <p:nvPr/>
        </p:nvSpPr>
        <p:spPr>
          <a:xfrm>
            <a:off x="3919280" y="1636188"/>
            <a:ext cx="10450651" cy="723900"/>
          </a:xfrm>
          <a:prstGeom prst="rect">
            <a:avLst/>
          </a:prstGeom>
        </p:spPr>
        <p:txBody>
          <a:bodyPr lIns="0" tIns="0" rIns="0" bIns="0" rtlCol="0" anchor="t">
            <a:spAutoFit/>
          </a:bodyPr>
          <a:lstStyle/>
          <a:p>
            <a:pPr marL="0" lvl="0" indent="0" algn="ctr">
              <a:lnSpc>
                <a:spcPts val="5719"/>
              </a:lnSpc>
              <a:spcBef>
                <a:spcPct val="0"/>
              </a:spcBef>
            </a:pPr>
            <a:r>
              <a:rPr lang="en-US" sz="4766" b="1">
                <a:solidFill>
                  <a:srgbClr val="FFFFFF"/>
                </a:solidFill>
                <a:latin typeface="Now Bold"/>
                <a:ea typeface="Now Bold"/>
                <a:cs typeface="Now Bold"/>
                <a:sym typeface="Now Bold"/>
              </a:rPr>
              <a:t>OUR TEAM</a:t>
            </a:r>
          </a:p>
        </p:txBody>
      </p:sp>
      <p:sp>
        <p:nvSpPr>
          <p:cNvPr id="12" name="TextBox 12"/>
          <p:cNvSpPr txBox="1"/>
          <p:nvPr/>
        </p:nvSpPr>
        <p:spPr>
          <a:xfrm>
            <a:off x="2909268" y="4497176"/>
            <a:ext cx="1817546" cy="741003"/>
          </a:xfrm>
          <a:prstGeom prst="rect">
            <a:avLst/>
          </a:prstGeom>
        </p:spPr>
        <p:txBody>
          <a:bodyPr lIns="0" tIns="0" rIns="0" bIns="0" rtlCol="0" anchor="t">
            <a:spAutoFit/>
          </a:bodyPr>
          <a:lstStyle/>
          <a:p>
            <a:pPr algn="ctr">
              <a:lnSpc>
                <a:spcPts val="2972"/>
              </a:lnSpc>
            </a:pPr>
            <a:r>
              <a:rPr lang="en-US" sz="2477" spc="123">
                <a:solidFill>
                  <a:srgbClr val="FFFBFB"/>
                </a:solidFill>
                <a:latin typeface="DM Sans"/>
                <a:ea typeface="DM Sans"/>
                <a:cs typeface="DM Sans"/>
                <a:sym typeface="DM Sans"/>
              </a:rPr>
              <a:t>Nader Mohamed</a:t>
            </a:r>
          </a:p>
        </p:txBody>
      </p:sp>
      <p:sp>
        <p:nvSpPr>
          <p:cNvPr id="13" name="Freeform 13"/>
          <p:cNvSpPr/>
          <p:nvPr/>
        </p:nvSpPr>
        <p:spPr>
          <a:xfrm>
            <a:off x="16804754" y="9074551"/>
            <a:ext cx="1715127" cy="1715127"/>
          </a:xfrm>
          <a:custGeom>
            <a:avLst/>
            <a:gdLst/>
            <a:ahLst/>
            <a:cxnLst/>
            <a:rect l="l" t="t" r="r" b="b"/>
            <a:pathLst>
              <a:path w="1715127" h="1715127">
                <a:moveTo>
                  <a:pt x="0" y="0"/>
                </a:moveTo>
                <a:lnTo>
                  <a:pt x="1715127" y="0"/>
                </a:lnTo>
                <a:lnTo>
                  <a:pt x="1715127" y="1715126"/>
                </a:lnTo>
                <a:lnTo>
                  <a:pt x="0" y="171512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4" name="Freeform 14"/>
          <p:cNvSpPr/>
          <p:nvPr/>
        </p:nvSpPr>
        <p:spPr>
          <a:xfrm>
            <a:off x="-363441" y="-390286"/>
            <a:ext cx="1715127" cy="1715127"/>
          </a:xfrm>
          <a:custGeom>
            <a:avLst/>
            <a:gdLst/>
            <a:ahLst/>
            <a:cxnLst/>
            <a:rect l="l" t="t" r="r" b="b"/>
            <a:pathLst>
              <a:path w="1715127" h="1715127">
                <a:moveTo>
                  <a:pt x="0" y="0"/>
                </a:moveTo>
                <a:lnTo>
                  <a:pt x="1715127" y="0"/>
                </a:lnTo>
                <a:lnTo>
                  <a:pt x="1715127" y="1715127"/>
                </a:lnTo>
                <a:lnTo>
                  <a:pt x="0" y="171512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5" name="Freeform 15"/>
          <p:cNvSpPr/>
          <p:nvPr/>
        </p:nvSpPr>
        <p:spPr>
          <a:xfrm>
            <a:off x="14398071" y="-136788"/>
            <a:ext cx="2988937" cy="570615"/>
          </a:xfrm>
          <a:custGeom>
            <a:avLst/>
            <a:gdLst/>
            <a:ahLst/>
            <a:cxnLst/>
            <a:rect l="l" t="t" r="r" b="b"/>
            <a:pathLst>
              <a:path w="2988937" h="570615">
                <a:moveTo>
                  <a:pt x="0" y="0"/>
                </a:moveTo>
                <a:lnTo>
                  <a:pt x="2988938" y="0"/>
                </a:lnTo>
                <a:lnTo>
                  <a:pt x="2988938" y="570616"/>
                </a:lnTo>
                <a:lnTo>
                  <a:pt x="0" y="57061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6" name="Freeform 16"/>
          <p:cNvSpPr/>
          <p:nvPr/>
        </p:nvSpPr>
        <p:spPr>
          <a:xfrm>
            <a:off x="900991" y="9922935"/>
            <a:ext cx="2988937" cy="570615"/>
          </a:xfrm>
          <a:custGeom>
            <a:avLst/>
            <a:gdLst/>
            <a:ahLst/>
            <a:cxnLst/>
            <a:rect l="l" t="t" r="r" b="b"/>
            <a:pathLst>
              <a:path w="2988937" h="570615">
                <a:moveTo>
                  <a:pt x="0" y="0"/>
                </a:moveTo>
                <a:lnTo>
                  <a:pt x="2988938" y="0"/>
                </a:lnTo>
                <a:lnTo>
                  <a:pt x="2988938" y="570616"/>
                </a:lnTo>
                <a:lnTo>
                  <a:pt x="0" y="57061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17" name="Group 17"/>
          <p:cNvGrpSpPr/>
          <p:nvPr/>
        </p:nvGrpSpPr>
        <p:grpSpPr>
          <a:xfrm>
            <a:off x="7681419" y="3821875"/>
            <a:ext cx="2845162" cy="1996625"/>
            <a:chOff x="0" y="0"/>
            <a:chExt cx="862412" cy="605207"/>
          </a:xfrm>
        </p:grpSpPr>
        <p:sp>
          <p:nvSpPr>
            <p:cNvPr id="18" name="Freeform 18"/>
            <p:cNvSpPr/>
            <p:nvPr/>
          </p:nvSpPr>
          <p:spPr>
            <a:xfrm>
              <a:off x="0" y="0"/>
              <a:ext cx="862412" cy="605207"/>
            </a:xfrm>
            <a:custGeom>
              <a:avLst/>
              <a:gdLst/>
              <a:ahLst/>
              <a:cxnLst/>
              <a:rect l="l" t="t" r="r" b="b"/>
              <a:pathLst>
                <a:path w="862412" h="605207">
                  <a:moveTo>
                    <a:pt x="0" y="0"/>
                  </a:moveTo>
                  <a:lnTo>
                    <a:pt x="862412" y="0"/>
                  </a:lnTo>
                  <a:lnTo>
                    <a:pt x="862412" y="605207"/>
                  </a:lnTo>
                  <a:lnTo>
                    <a:pt x="0" y="605207"/>
                  </a:lnTo>
                  <a:close/>
                </a:path>
              </a:pathLst>
            </a:custGeom>
            <a:solidFill>
              <a:srgbClr val="051D40"/>
            </a:solidFill>
            <a:ln cap="sq">
              <a:noFill/>
              <a:prstDash val="solid"/>
              <a:miter/>
            </a:ln>
          </p:spPr>
          <p:txBody>
            <a:bodyPr/>
            <a:lstStyle/>
            <a:p>
              <a:endParaRPr lang="en-US"/>
            </a:p>
          </p:txBody>
        </p:sp>
        <p:sp>
          <p:nvSpPr>
            <p:cNvPr id="19" name="TextBox 19"/>
            <p:cNvSpPr txBox="1"/>
            <p:nvPr/>
          </p:nvSpPr>
          <p:spPr>
            <a:xfrm>
              <a:off x="0" y="-47625"/>
              <a:ext cx="862412" cy="652832"/>
            </a:xfrm>
            <a:prstGeom prst="rect">
              <a:avLst/>
            </a:prstGeom>
          </p:spPr>
          <p:txBody>
            <a:bodyPr lIns="50800" tIns="50800" rIns="50800" bIns="50800" rtlCol="0" anchor="ctr"/>
            <a:lstStyle/>
            <a:p>
              <a:pPr marL="0" lvl="0" indent="0" algn="ctr">
                <a:lnSpc>
                  <a:spcPts val="3360"/>
                </a:lnSpc>
                <a:spcBef>
                  <a:spcPct val="0"/>
                </a:spcBef>
              </a:pPr>
              <a:endParaRPr/>
            </a:p>
          </p:txBody>
        </p:sp>
      </p:grpSp>
      <p:grpSp>
        <p:nvGrpSpPr>
          <p:cNvPr id="20" name="Group 20"/>
          <p:cNvGrpSpPr/>
          <p:nvPr/>
        </p:nvGrpSpPr>
        <p:grpSpPr>
          <a:xfrm>
            <a:off x="13251128" y="3933322"/>
            <a:ext cx="2845162" cy="1996625"/>
            <a:chOff x="0" y="0"/>
            <a:chExt cx="862412" cy="605207"/>
          </a:xfrm>
        </p:grpSpPr>
        <p:sp>
          <p:nvSpPr>
            <p:cNvPr id="21" name="Freeform 21"/>
            <p:cNvSpPr/>
            <p:nvPr/>
          </p:nvSpPr>
          <p:spPr>
            <a:xfrm>
              <a:off x="0" y="0"/>
              <a:ext cx="862412" cy="605207"/>
            </a:xfrm>
            <a:custGeom>
              <a:avLst/>
              <a:gdLst/>
              <a:ahLst/>
              <a:cxnLst/>
              <a:rect l="l" t="t" r="r" b="b"/>
              <a:pathLst>
                <a:path w="862412" h="605207">
                  <a:moveTo>
                    <a:pt x="0" y="0"/>
                  </a:moveTo>
                  <a:lnTo>
                    <a:pt x="862412" y="0"/>
                  </a:lnTo>
                  <a:lnTo>
                    <a:pt x="862412" y="605207"/>
                  </a:lnTo>
                  <a:lnTo>
                    <a:pt x="0" y="605207"/>
                  </a:lnTo>
                  <a:close/>
                </a:path>
              </a:pathLst>
            </a:custGeom>
            <a:solidFill>
              <a:srgbClr val="051D40"/>
            </a:solidFill>
            <a:ln cap="sq">
              <a:noFill/>
              <a:prstDash val="solid"/>
              <a:miter/>
            </a:ln>
          </p:spPr>
          <p:txBody>
            <a:bodyPr/>
            <a:lstStyle/>
            <a:p>
              <a:endParaRPr lang="en-US"/>
            </a:p>
          </p:txBody>
        </p:sp>
        <p:sp>
          <p:nvSpPr>
            <p:cNvPr id="22" name="TextBox 22"/>
            <p:cNvSpPr txBox="1"/>
            <p:nvPr/>
          </p:nvSpPr>
          <p:spPr>
            <a:xfrm>
              <a:off x="0" y="-47625"/>
              <a:ext cx="862412" cy="652832"/>
            </a:xfrm>
            <a:prstGeom prst="rect">
              <a:avLst/>
            </a:prstGeom>
          </p:spPr>
          <p:txBody>
            <a:bodyPr lIns="50800" tIns="50800" rIns="50800" bIns="50800" rtlCol="0" anchor="ctr"/>
            <a:lstStyle/>
            <a:p>
              <a:pPr marL="0" lvl="0" indent="0" algn="ctr">
                <a:lnSpc>
                  <a:spcPts val="3360"/>
                </a:lnSpc>
                <a:spcBef>
                  <a:spcPct val="0"/>
                </a:spcBef>
              </a:pPr>
              <a:endParaRPr/>
            </a:p>
          </p:txBody>
        </p:sp>
      </p:grpSp>
      <p:grpSp>
        <p:nvGrpSpPr>
          <p:cNvPr id="23" name="Group 23"/>
          <p:cNvGrpSpPr/>
          <p:nvPr/>
        </p:nvGrpSpPr>
        <p:grpSpPr>
          <a:xfrm>
            <a:off x="7681419" y="6995000"/>
            <a:ext cx="2845162" cy="1996625"/>
            <a:chOff x="0" y="0"/>
            <a:chExt cx="862412" cy="605207"/>
          </a:xfrm>
        </p:grpSpPr>
        <p:sp>
          <p:nvSpPr>
            <p:cNvPr id="24" name="Freeform 24"/>
            <p:cNvSpPr/>
            <p:nvPr/>
          </p:nvSpPr>
          <p:spPr>
            <a:xfrm>
              <a:off x="0" y="0"/>
              <a:ext cx="862412" cy="605207"/>
            </a:xfrm>
            <a:custGeom>
              <a:avLst/>
              <a:gdLst/>
              <a:ahLst/>
              <a:cxnLst/>
              <a:rect l="l" t="t" r="r" b="b"/>
              <a:pathLst>
                <a:path w="862412" h="605207">
                  <a:moveTo>
                    <a:pt x="0" y="0"/>
                  </a:moveTo>
                  <a:lnTo>
                    <a:pt x="862412" y="0"/>
                  </a:lnTo>
                  <a:lnTo>
                    <a:pt x="862412" y="605207"/>
                  </a:lnTo>
                  <a:lnTo>
                    <a:pt x="0" y="605207"/>
                  </a:lnTo>
                  <a:close/>
                </a:path>
              </a:pathLst>
            </a:custGeom>
            <a:solidFill>
              <a:srgbClr val="051D40"/>
            </a:solidFill>
            <a:ln cap="sq">
              <a:noFill/>
              <a:prstDash val="solid"/>
              <a:miter/>
            </a:ln>
          </p:spPr>
          <p:txBody>
            <a:bodyPr/>
            <a:lstStyle/>
            <a:p>
              <a:endParaRPr lang="en-US"/>
            </a:p>
          </p:txBody>
        </p:sp>
        <p:sp>
          <p:nvSpPr>
            <p:cNvPr id="25" name="TextBox 25"/>
            <p:cNvSpPr txBox="1"/>
            <p:nvPr/>
          </p:nvSpPr>
          <p:spPr>
            <a:xfrm>
              <a:off x="0" y="-47625"/>
              <a:ext cx="862412" cy="652832"/>
            </a:xfrm>
            <a:prstGeom prst="rect">
              <a:avLst/>
            </a:prstGeom>
          </p:spPr>
          <p:txBody>
            <a:bodyPr lIns="50800" tIns="50800" rIns="50800" bIns="50800" rtlCol="0" anchor="ctr"/>
            <a:lstStyle/>
            <a:p>
              <a:pPr marL="0" lvl="0" indent="0" algn="ctr">
                <a:lnSpc>
                  <a:spcPts val="3360"/>
                </a:lnSpc>
                <a:spcBef>
                  <a:spcPct val="0"/>
                </a:spcBef>
              </a:pPr>
              <a:endParaRPr/>
            </a:p>
          </p:txBody>
        </p:sp>
      </p:grpSp>
      <p:grpSp>
        <p:nvGrpSpPr>
          <p:cNvPr id="26" name="Group 26"/>
          <p:cNvGrpSpPr/>
          <p:nvPr/>
        </p:nvGrpSpPr>
        <p:grpSpPr>
          <a:xfrm>
            <a:off x="2405628" y="6973150"/>
            <a:ext cx="2845162" cy="1996625"/>
            <a:chOff x="0" y="0"/>
            <a:chExt cx="862412" cy="605207"/>
          </a:xfrm>
        </p:grpSpPr>
        <p:sp>
          <p:nvSpPr>
            <p:cNvPr id="27" name="Freeform 27"/>
            <p:cNvSpPr/>
            <p:nvPr/>
          </p:nvSpPr>
          <p:spPr>
            <a:xfrm>
              <a:off x="0" y="0"/>
              <a:ext cx="862412" cy="605207"/>
            </a:xfrm>
            <a:custGeom>
              <a:avLst/>
              <a:gdLst/>
              <a:ahLst/>
              <a:cxnLst/>
              <a:rect l="l" t="t" r="r" b="b"/>
              <a:pathLst>
                <a:path w="862412" h="605207">
                  <a:moveTo>
                    <a:pt x="0" y="0"/>
                  </a:moveTo>
                  <a:lnTo>
                    <a:pt x="862412" y="0"/>
                  </a:lnTo>
                  <a:lnTo>
                    <a:pt x="862412" y="605207"/>
                  </a:lnTo>
                  <a:lnTo>
                    <a:pt x="0" y="605207"/>
                  </a:lnTo>
                  <a:close/>
                </a:path>
              </a:pathLst>
            </a:custGeom>
            <a:solidFill>
              <a:srgbClr val="051D40"/>
            </a:solidFill>
            <a:ln cap="sq">
              <a:noFill/>
              <a:prstDash val="solid"/>
              <a:miter/>
            </a:ln>
          </p:spPr>
          <p:txBody>
            <a:bodyPr/>
            <a:lstStyle/>
            <a:p>
              <a:endParaRPr lang="en-US"/>
            </a:p>
          </p:txBody>
        </p:sp>
        <p:sp>
          <p:nvSpPr>
            <p:cNvPr id="28" name="TextBox 28"/>
            <p:cNvSpPr txBox="1"/>
            <p:nvPr/>
          </p:nvSpPr>
          <p:spPr>
            <a:xfrm>
              <a:off x="0" y="-47625"/>
              <a:ext cx="862412" cy="652832"/>
            </a:xfrm>
            <a:prstGeom prst="rect">
              <a:avLst/>
            </a:prstGeom>
          </p:spPr>
          <p:txBody>
            <a:bodyPr lIns="50800" tIns="50800" rIns="50800" bIns="50800" rtlCol="0" anchor="ctr"/>
            <a:lstStyle/>
            <a:p>
              <a:pPr marL="0" lvl="0" indent="0" algn="ctr">
                <a:lnSpc>
                  <a:spcPts val="3360"/>
                </a:lnSpc>
                <a:spcBef>
                  <a:spcPct val="0"/>
                </a:spcBef>
              </a:pPr>
              <a:endParaRPr/>
            </a:p>
          </p:txBody>
        </p:sp>
      </p:grpSp>
      <p:grpSp>
        <p:nvGrpSpPr>
          <p:cNvPr id="29" name="Group 29"/>
          <p:cNvGrpSpPr/>
          <p:nvPr/>
        </p:nvGrpSpPr>
        <p:grpSpPr>
          <a:xfrm>
            <a:off x="13251128" y="6973150"/>
            <a:ext cx="2845162" cy="1996625"/>
            <a:chOff x="0" y="0"/>
            <a:chExt cx="862412" cy="605207"/>
          </a:xfrm>
        </p:grpSpPr>
        <p:sp>
          <p:nvSpPr>
            <p:cNvPr id="30" name="Freeform 30"/>
            <p:cNvSpPr/>
            <p:nvPr/>
          </p:nvSpPr>
          <p:spPr>
            <a:xfrm>
              <a:off x="0" y="0"/>
              <a:ext cx="862412" cy="605207"/>
            </a:xfrm>
            <a:custGeom>
              <a:avLst/>
              <a:gdLst/>
              <a:ahLst/>
              <a:cxnLst/>
              <a:rect l="l" t="t" r="r" b="b"/>
              <a:pathLst>
                <a:path w="862412" h="605207">
                  <a:moveTo>
                    <a:pt x="0" y="0"/>
                  </a:moveTo>
                  <a:lnTo>
                    <a:pt x="862412" y="0"/>
                  </a:lnTo>
                  <a:lnTo>
                    <a:pt x="862412" y="605207"/>
                  </a:lnTo>
                  <a:lnTo>
                    <a:pt x="0" y="605207"/>
                  </a:lnTo>
                  <a:close/>
                </a:path>
              </a:pathLst>
            </a:custGeom>
            <a:solidFill>
              <a:srgbClr val="051D40"/>
            </a:solidFill>
            <a:ln cap="sq">
              <a:noFill/>
              <a:prstDash val="solid"/>
              <a:miter/>
            </a:ln>
          </p:spPr>
          <p:txBody>
            <a:bodyPr/>
            <a:lstStyle/>
            <a:p>
              <a:endParaRPr lang="en-US"/>
            </a:p>
          </p:txBody>
        </p:sp>
        <p:sp>
          <p:nvSpPr>
            <p:cNvPr id="31" name="TextBox 31"/>
            <p:cNvSpPr txBox="1"/>
            <p:nvPr/>
          </p:nvSpPr>
          <p:spPr>
            <a:xfrm>
              <a:off x="0" y="-47625"/>
              <a:ext cx="862412" cy="652832"/>
            </a:xfrm>
            <a:prstGeom prst="rect">
              <a:avLst/>
            </a:prstGeom>
          </p:spPr>
          <p:txBody>
            <a:bodyPr lIns="50800" tIns="50800" rIns="50800" bIns="50800" rtlCol="0" anchor="ctr"/>
            <a:lstStyle/>
            <a:p>
              <a:pPr marL="0" lvl="0" indent="0" algn="ctr">
                <a:lnSpc>
                  <a:spcPts val="3360"/>
                </a:lnSpc>
                <a:spcBef>
                  <a:spcPct val="0"/>
                </a:spcBef>
              </a:pPr>
              <a:endParaRPr/>
            </a:p>
          </p:txBody>
        </p:sp>
      </p:grpSp>
      <p:sp>
        <p:nvSpPr>
          <p:cNvPr id="32" name="Freeform 32"/>
          <p:cNvSpPr/>
          <p:nvPr/>
        </p:nvSpPr>
        <p:spPr>
          <a:xfrm>
            <a:off x="13251128" y="8956995"/>
            <a:ext cx="2845162" cy="301305"/>
          </a:xfrm>
          <a:custGeom>
            <a:avLst/>
            <a:gdLst/>
            <a:ahLst/>
            <a:cxnLst/>
            <a:rect l="l" t="t" r="r" b="b"/>
            <a:pathLst>
              <a:path w="2845162" h="301305">
                <a:moveTo>
                  <a:pt x="0" y="0"/>
                </a:moveTo>
                <a:lnTo>
                  <a:pt x="2845162" y="0"/>
                </a:lnTo>
                <a:lnTo>
                  <a:pt x="2845162" y="301305"/>
                </a:lnTo>
                <a:lnTo>
                  <a:pt x="0" y="301305"/>
                </a:lnTo>
                <a:lnTo>
                  <a:pt x="0" y="0"/>
                </a:lnTo>
                <a:close/>
              </a:path>
            </a:pathLst>
          </a:custGeom>
          <a:blipFill>
            <a:blip r:embed="rId2"/>
            <a:stretch>
              <a:fillRect t="-86495"/>
            </a:stretch>
          </a:blipFill>
        </p:spPr>
        <p:txBody>
          <a:bodyPr/>
          <a:lstStyle/>
          <a:p>
            <a:endParaRPr lang="en-US"/>
          </a:p>
        </p:txBody>
      </p:sp>
      <p:sp>
        <p:nvSpPr>
          <p:cNvPr id="33" name="Freeform 33"/>
          <p:cNvSpPr/>
          <p:nvPr/>
        </p:nvSpPr>
        <p:spPr>
          <a:xfrm>
            <a:off x="2395460" y="8969776"/>
            <a:ext cx="2845162" cy="301305"/>
          </a:xfrm>
          <a:custGeom>
            <a:avLst/>
            <a:gdLst/>
            <a:ahLst/>
            <a:cxnLst/>
            <a:rect l="l" t="t" r="r" b="b"/>
            <a:pathLst>
              <a:path w="2845162" h="301305">
                <a:moveTo>
                  <a:pt x="0" y="0"/>
                </a:moveTo>
                <a:lnTo>
                  <a:pt x="2845162" y="0"/>
                </a:lnTo>
                <a:lnTo>
                  <a:pt x="2845162" y="301305"/>
                </a:lnTo>
                <a:lnTo>
                  <a:pt x="0" y="301305"/>
                </a:lnTo>
                <a:lnTo>
                  <a:pt x="0" y="0"/>
                </a:lnTo>
                <a:close/>
              </a:path>
            </a:pathLst>
          </a:custGeom>
          <a:blipFill>
            <a:blip r:embed="rId2"/>
            <a:stretch>
              <a:fillRect t="-86495"/>
            </a:stretch>
          </a:blipFill>
        </p:spPr>
        <p:txBody>
          <a:bodyPr/>
          <a:lstStyle/>
          <a:p>
            <a:endParaRPr lang="en-US"/>
          </a:p>
        </p:txBody>
      </p:sp>
      <p:sp>
        <p:nvSpPr>
          <p:cNvPr id="34" name="Freeform 34"/>
          <p:cNvSpPr/>
          <p:nvPr/>
        </p:nvSpPr>
        <p:spPr>
          <a:xfrm>
            <a:off x="7681419" y="8991625"/>
            <a:ext cx="2845162" cy="301305"/>
          </a:xfrm>
          <a:custGeom>
            <a:avLst/>
            <a:gdLst/>
            <a:ahLst/>
            <a:cxnLst/>
            <a:rect l="l" t="t" r="r" b="b"/>
            <a:pathLst>
              <a:path w="2845162" h="301305">
                <a:moveTo>
                  <a:pt x="0" y="0"/>
                </a:moveTo>
                <a:lnTo>
                  <a:pt x="2845162" y="0"/>
                </a:lnTo>
                <a:lnTo>
                  <a:pt x="2845162" y="301305"/>
                </a:lnTo>
                <a:lnTo>
                  <a:pt x="0" y="301305"/>
                </a:lnTo>
                <a:lnTo>
                  <a:pt x="0" y="0"/>
                </a:lnTo>
                <a:close/>
              </a:path>
            </a:pathLst>
          </a:custGeom>
          <a:blipFill>
            <a:blip r:embed="rId2"/>
            <a:stretch>
              <a:fillRect t="-86495"/>
            </a:stretch>
          </a:blipFill>
        </p:spPr>
        <p:txBody>
          <a:bodyPr/>
          <a:lstStyle/>
          <a:p>
            <a:endParaRPr lang="en-US"/>
          </a:p>
        </p:txBody>
      </p:sp>
      <p:sp>
        <p:nvSpPr>
          <p:cNvPr id="35" name="TextBox 35"/>
          <p:cNvSpPr txBox="1"/>
          <p:nvPr/>
        </p:nvSpPr>
        <p:spPr>
          <a:xfrm>
            <a:off x="8195227" y="4402497"/>
            <a:ext cx="1817546" cy="741003"/>
          </a:xfrm>
          <a:prstGeom prst="rect">
            <a:avLst/>
          </a:prstGeom>
        </p:spPr>
        <p:txBody>
          <a:bodyPr lIns="0" tIns="0" rIns="0" bIns="0" rtlCol="0" anchor="t">
            <a:spAutoFit/>
          </a:bodyPr>
          <a:lstStyle/>
          <a:p>
            <a:pPr algn="ctr">
              <a:lnSpc>
                <a:spcPts val="2972"/>
              </a:lnSpc>
            </a:pPr>
            <a:r>
              <a:rPr lang="en-US" sz="2477" spc="123">
                <a:solidFill>
                  <a:srgbClr val="FFFBFB"/>
                </a:solidFill>
                <a:latin typeface="DM Sans"/>
                <a:ea typeface="DM Sans"/>
                <a:cs typeface="DM Sans"/>
                <a:sym typeface="DM Sans"/>
              </a:rPr>
              <a:t>Youssef Othman</a:t>
            </a:r>
          </a:p>
        </p:txBody>
      </p:sp>
      <p:sp>
        <p:nvSpPr>
          <p:cNvPr id="36" name="TextBox 36"/>
          <p:cNvSpPr txBox="1"/>
          <p:nvPr/>
        </p:nvSpPr>
        <p:spPr>
          <a:xfrm>
            <a:off x="13609907" y="4508033"/>
            <a:ext cx="2127604" cy="867411"/>
          </a:xfrm>
          <a:prstGeom prst="rect">
            <a:avLst/>
          </a:prstGeom>
        </p:spPr>
        <p:txBody>
          <a:bodyPr lIns="0" tIns="0" rIns="0" bIns="0" rtlCol="0" anchor="t">
            <a:spAutoFit/>
          </a:bodyPr>
          <a:lstStyle/>
          <a:p>
            <a:pPr algn="ctr">
              <a:lnSpc>
                <a:spcPts val="3479"/>
              </a:lnSpc>
            </a:pPr>
            <a:r>
              <a:rPr lang="en-US" sz="2899" spc="144">
                <a:solidFill>
                  <a:srgbClr val="FFFBFB"/>
                </a:solidFill>
                <a:latin typeface="DM Sans"/>
                <a:ea typeface="DM Sans"/>
                <a:cs typeface="DM Sans"/>
                <a:sym typeface="DM Sans"/>
              </a:rPr>
              <a:t>Amr </a:t>
            </a:r>
          </a:p>
          <a:p>
            <a:pPr algn="ctr">
              <a:lnSpc>
                <a:spcPts val="3479"/>
              </a:lnSpc>
            </a:pPr>
            <a:r>
              <a:rPr lang="en-US" sz="2899" spc="144">
                <a:solidFill>
                  <a:srgbClr val="FFFBFB"/>
                </a:solidFill>
                <a:latin typeface="DM Sans"/>
                <a:ea typeface="DM Sans"/>
                <a:cs typeface="DM Sans"/>
                <a:sym typeface="DM Sans"/>
              </a:rPr>
              <a:t>sherif</a:t>
            </a:r>
          </a:p>
        </p:txBody>
      </p:sp>
      <p:sp>
        <p:nvSpPr>
          <p:cNvPr id="37" name="TextBox 37"/>
          <p:cNvSpPr txBox="1"/>
          <p:nvPr/>
        </p:nvSpPr>
        <p:spPr>
          <a:xfrm>
            <a:off x="2754239" y="7437012"/>
            <a:ext cx="2127604" cy="867411"/>
          </a:xfrm>
          <a:prstGeom prst="rect">
            <a:avLst/>
          </a:prstGeom>
        </p:spPr>
        <p:txBody>
          <a:bodyPr lIns="0" tIns="0" rIns="0" bIns="0" rtlCol="0" anchor="t">
            <a:spAutoFit/>
          </a:bodyPr>
          <a:lstStyle/>
          <a:p>
            <a:pPr algn="ctr">
              <a:lnSpc>
                <a:spcPts val="3479"/>
              </a:lnSpc>
            </a:pPr>
            <a:r>
              <a:rPr lang="en-US" sz="2899" spc="144">
                <a:solidFill>
                  <a:srgbClr val="FFFBFB"/>
                </a:solidFill>
                <a:latin typeface="DM Sans"/>
                <a:ea typeface="DM Sans"/>
                <a:cs typeface="DM Sans"/>
                <a:sym typeface="DM Sans"/>
              </a:rPr>
              <a:t>Khaled Mohamed</a:t>
            </a:r>
          </a:p>
        </p:txBody>
      </p:sp>
      <p:sp>
        <p:nvSpPr>
          <p:cNvPr id="38" name="TextBox 38"/>
          <p:cNvSpPr txBox="1"/>
          <p:nvPr/>
        </p:nvSpPr>
        <p:spPr>
          <a:xfrm>
            <a:off x="8080803" y="7537757"/>
            <a:ext cx="2127604" cy="867411"/>
          </a:xfrm>
          <a:prstGeom prst="rect">
            <a:avLst/>
          </a:prstGeom>
        </p:spPr>
        <p:txBody>
          <a:bodyPr lIns="0" tIns="0" rIns="0" bIns="0" rtlCol="0" anchor="t">
            <a:spAutoFit/>
          </a:bodyPr>
          <a:lstStyle/>
          <a:p>
            <a:pPr algn="ctr">
              <a:lnSpc>
                <a:spcPts val="3479"/>
              </a:lnSpc>
            </a:pPr>
            <a:r>
              <a:rPr lang="en-US" sz="2899" spc="144">
                <a:solidFill>
                  <a:srgbClr val="FFFBFB"/>
                </a:solidFill>
                <a:latin typeface="DM Sans"/>
                <a:ea typeface="DM Sans"/>
                <a:cs typeface="DM Sans"/>
                <a:sym typeface="DM Sans"/>
              </a:rPr>
              <a:t>Shahd </a:t>
            </a:r>
          </a:p>
          <a:p>
            <a:pPr algn="ctr">
              <a:lnSpc>
                <a:spcPts val="3479"/>
              </a:lnSpc>
            </a:pPr>
            <a:r>
              <a:rPr lang="en-US" sz="2899" spc="144">
                <a:solidFill>
                  <a:srgbClr val="FFFBFB"/>
                </a:solidFill>
                <a:latin typeface="DM Sans"/>
                <a:ea typeface="DM Sans"/>
                <a:cs typeface="DM Sans"/>
                <a:sym typeface="DM Sans"/>
              </a:rPr>
              <a:t>Ibrahim</a:t>
            </a:r>
          </a:p>
        </p:txBody>
      </p:sp>
      <p:sp>
        <p:nvSpPr>
          <p:cNvPr id="39" name="TextBox 39"/>
          <p:cNvSpPr txBox="1"/>
          <p:nvPr/>
        </p:nvSpPr>
        <p:spPr>
          <a:xfrm>
            <a:off x="13609907" y="7559607"/>
            <a:ext cx="2127604" cy="867411"/>
          </a:xfrm>
          <a:prstGeom prst="rect">
            <a:avLst/>
          </a:prstGeom>
        </p:spPr>
        <p:txBody>
          <a:bodyPr lIns="0" tIns="0" rIns="0" bIns="0" rtlCol="0" anchor="t">
            <a:spAutoFit/>
          </a:bodyPr>
          <a:lstStyle/>
          <a:p>
            <a:pPr algn="ctr">
              <a:lnSpc>
                <a:spcPts val="3479"/>
              </a:lnSpc>
            </a:pPr>
            <a:r>
              <a:rPr lang="en-US" sz="2899" spc="144">
                <a:solidFill>
                  <a:srgbClr val="FFFBFB"/>
                </a:solidFill>
                <a:latin typeface="DM Sans"/>
                <a:ea typeface="DM Sans"/>
                <a:cs typeface="DM Sans"/>
                <a:sym typeface="DM Sans"/>
              </a:rPr>
              <a:t>Hager</a:t>
            </a:r>
          </a:p>
          <a:p>
            <a:pPr algn="ctr">
              <a:lnSpc>
                <a:spcPts val="3479"/>
              </a:lnSpc>
            </a:pPr>
            <a:r>
              <a:rPr lang="en-US" sz="2899" spc="144">
                <a:solidFill>
                  <a:srgbClr val="FFFBFB"/>
                </a:solidFill>
                <a:latin typeface="DM Sans"/>
                <a:ea typeface="DM Sans"/>
                <a:cs typeface="DM Sans"/>
                <a:sym typeface="DM Sans"/>
              </a:rPr>
              <a:t>Ahmed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6286157" y="0"/>
            <a:ext cx="15430157" cy="10545890"/>
            <a:chOff x="0" y="0"/>
            <a:chExt cx="5508856" cy="3765081"/>
          </a:xfrm>
        </p:grpSpPr>
        <p:sp>
          <p:nvSpPr>
            <p:cNvPr id="3" name="Freeform 3"/>
            <p:cNvSpPr/>
            <p:nvPr/>
          </p:nvSpPr>
          <p:spPr>
            <a:xfrm>
              <a:off x="0" y="0"/>
              <a:ext cx="5508856" cy="3765081"/>
            </a:xfrm>
            <a:custGeom>
              <a:avLst/>
              <a:gdLst/>
              <a:ahLst/>
              <a:cxnLst/>
              <a:rect l="l" t="t" r="r" b="b"/>
              <a:pathLst>
                <a:path w="5508856" h="3765081">
                  <a:moveTo>
                    <a:pt x="0" y="0"/>
                  </a:moveTo>
                  <a:lnTo>
                    <a:pt x="3335085" y="0"/>
                  </a:lnTo>
                  <a:lnTo>
                    <a:pt x="5508856" y="3765081"/>
                  </a:lnTo>
                  <a:lnTo>
                    <a:pt x="2173770" y="3765081"/>
                  </a:lnTo>
                  <a:lnTo>
                    <a:pt x="0" y="0"/>
                  </a:lnTo>
                  <a:close/>
                </a:path>
              </a:pathLst>
            </a:custGeom>
            <a:solidFill>
              <a:srgbClr val="F1945B"/>
            </a:solidFill>
          </p:spPr>
          <p:txBody>
            <a:bodyPr/>
            <a:lstStyle/>
            <a:p>
              <a:endParaRPr lang="en-US"/>
            </a:p>
          </p:txBody>
        </p:sp>
        <p:sp>
          <p:nvSpPr>
            <p:cNvPr id="4" name="Freeform 4"/>
            <p:cNvSpPr/>
            <p:nvPr/>
          </p:nvSpPr>
          <p:spPr>
            <a:xfrm>
              <a:off x="0" y="0"/>
              <a:ext cx="5508856" cy="3765081"/>
            </a:xfrm>
            <a:custGeom>
              <a:avLst/>
              <a:gdLst/>
              <a:ahLst/>
              <a:cxnLst/>
              <a:rect l="l" t="t" r="r" b="b"/>
              <a:pathLst>
                <a:path w="5508856" h="3765081">
                  <a:moveTo>
                    <a:pt x="0" y="0"/>
                  </a:moveTo>
                  <a:lnTo>
                    <a:pt x="3335085" y="0"/>
                  </a:lnTo>
                  <a:lnTo>
                    <a:pt x="5508856" y="3765081"/>
                  </a:lnTo>
                  <a:lnTo>
                    <a:pt x="2173770" y="3765081"/>
                  </a:lnTo>
                  <a:lnTo>
                    <a:pt x="0" y="0"/>
                  </a:lnTo>
                  <a:close/>
                </a:path>
              </a:pathLst>
            </a:custGeom>
            <a:blipFill>
              <a:blip r:embed="rId2"/>
              <a:stretch>
                <a:fillRect l="-1259" r="-1259"/>
              </a:stretch>
            </a:blipFill>
          </p:spPr>
          <p:txBody>
            <a:bodyPr/>
            <a:lstStyle/>
            <a:p>
              <a:endParaRPr lang="en-US"/>
            </a:p>
          </p:txBody>
        </p:sp>
      </p:grpSp>
      <p:sp>
        <p:nvSpPr>
          <p:cNvPr id="5" name="TextBox 5"/>
          <p:cNvSpPr txBox="1"/>
          <p:nvPr/>
        </p:nvSpPr>
        <p:spPr>
          <a:xfrm>
            <a:off x="5944113" y="2325608"/>
            <a:ext cx="8457192" cy="2001850"/>
          </a:xfrm>
          <a:prstGeom prst="rect">
            <a:avLst/>
          </a:prstGeom>
        </p:spPr>
        <p:txBody>
          <a:bodyPr lIns="0" tIns="0" rIns="0" bIns="0" rtlCol="0" anchor="t">
            <a:spAutoFit/>
          </a:bodyPr>
          <a:lstStyle/>
          <a:p>
            <a:pPr marL="0" lvl="0" indent="0" algn="ctr">
              <a:lnSpc>
                <a:spcPts val="7884"/>
              </a:lnSpc>
              <a:spcBef>
                <a:spcPct val="0"/>
              </a:spcBef>
            </a:pPr>
            <a:r>
              <a:rPr lang="en-US" sz="6570" b="1">
                <a:solidFill>
                  <a:srgbClr val="FFFFFF"/>
                </a:solidFill>
                <a:latin typeface="Now Bold"/>
                <a:ea typeface="Now Bold"/>
                <a:cs typeface="Now Bold"/>
                <a:sym typeface="Now Bold"/>
              </a:rPr>
              <a:t>PROBLEM STATEMENT</a:t>
            </a:r>
          </a:p>
        </p:txBody>
      </p:sp>
      <p:sp>
        <p:nvSpPr>
          <p:cNvPr id="6" name="TextBox 6"/>
          <p:cNvSpPr txBox="1"/>
          <p:nvPr/>
        </p:nvSpPr>
        <p:spPr>
          <a:xfrm>
            <a:off x="7128675" y="4331389"/>
            <a:ext cx="9916160" cy="2757508"/>
          </a:xfrm>
          <a:prstGeom prst="rect">
            <a:avLst/>
          </a:prstGeom>
        </p:spPr>
        <p:txBody>
          <a:bodyPr lIns="0" tIns="0" rIns="0" bIns="0" rtlCol="0" anchor="t">
            <a:spAutoFit/>
          </a:bodyPr>
          <a:lstStyle/>
          <a:p>
            <a:pPr algn="ctr">
              <a:lnSpc>
                <a:spcPts val="3745"/>
              </a:lnSpc>
            </a:pPr>
            <a:r>
              <a:rPr lang="en-US" sz="2714" spc="266">
                <a:solidFill>
                  <a:srgbClr val="F5FFF5"/>
                </a:solidFill>
                <a:latin typeface="DM Sans"/>
                <a:ea typeface="DM Sans"/>
                <a:cs typeface="DM Sans"/>
                <a:sym typeface="DM Sans"/>
              </a:rPr>
              <a:t>The movie industry is highly competitive, with numerous factors influencing the success of a film. Understanding the key elements that contribute to a movie's financial performance and audience reception can provide valuable insights for filmmakers, production companies, and marketers.</a:t>
            </a:r>
          </a:p>
        </p:txBody>
      </p:sp>
      <p:sp>
        <p:nvSpPr>
          <p:cNvPr id="7" name="Freeform 7"/>
          <p:cNvSpPr/>
          <p:nvPr/>
        </p:nvSpPr>
        <p:spPr>
          <a:xfrm>
            <a:off x="-2622339" y="7919689"/>
            <a:ext cx="6452848" cy="5596379"/>
          </a:xfrm>
          <a:custGeom>
            <a:avLst/>
            <a:gdLst/>
            <a:ahLst/>
            <a:cxnLst/>
            <a:rect l="l" t="t" r="r" b="b"/>
            <a:pathLst>
              <a:path w="6452848" h="5596379">
                <a:moveTo>
                  <a:pt x="0" y="0"/>
                </a:moveTo>
                <a:lnTo>
                  <a:pt x="6452849" y="0"/>
                </a:lnTo>
                <a:lnTo>
                  <a:pt x="6452849" y="5596379"/>
                </a:lnTo>
                <a:lnTo>
                  <a:pt x="0" y="55963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8" name="Freeform 8"/>
          <p:cNvSpPr/>
          <p:nvPr/>
        </p:nvSpPr>
        <p:spPr>
          <a:xfrm rot="-10800000">
            <a:off x="13367400" y="-2798190"/>
            <a:ext cx="6452848" cy="5596379"/>
          </a:xfrm>
          <a:custGeom>
            <a:avLst/>
            <a:gdLst/>
            <a:ahLst/>
            <a:cxnLst/>
            <a:rect l="l" t="t" r="r" b="b"/>
            <a:pathLst>
              <a:path w="6452848" h="5596379">
                <a:moveTo>
                  <a:pt x="0" y="0"/>
                </a:moveTo>
                <a:lnTo>
                  <a:pt x="6452849" y="0"/>
                </a:lnTo>
                <a:lnTo>
                  <a:pt x="6452849" y="5596380"/>
                </a:lnTo>
                <a:lnTo>
                  <a:pt x="0" y="55963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Freeform 9"/>
          <p:cNvSpPr/>
          <p:nvPr/>
        </p:nvSpPr>
        <p:spPr>
          <a:xfrm>
            <a:off x="9732888" y="721837"/>
            <a:ext cx="879643" cy="1273167"/>
          </a:xfrm>
          <a:custGeom>
            <a:avLst/>
            <a:gdLst/>
            <a:ahLst/>
            <a:cxnLst/>
            <a:rect l="l" t="t" r="r" b="b"/>
            <a:pathLst>
              <a:path w="879643" h="1273167">
                <a:moveTo>
                  <a:pt x="0" y="0"/>
                </a:moveTo>
                <a:lnTo>
                  <a:pt x="879643" y="0"/>
                </a:lnTo>
                <a:lnTo>
                  <a:pt x="879643" y="1273168"/>
                </a:lnTo>
                <a:lnTo>
                  <a:pt x="0" y="127316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Freeform 2"/>
          <p:cNvSpPr/>
          <p:nvPr/>
        </p:nvSpPr>
        <p:spPr>
          <a:xfrm>
            <a:off x="6975317" y="-2198044"/>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892467" y="8377832"/>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3238136" y="2114290"/>
            <a:ext cx="12105574" cy="5936775"/>
          </a:xfrm>
          <a:custGeom>
            <a:avLst/>
            <a:gdLst/>
            <a:ahLst/>
            <a:cxnLst/>
            <a:rect l="l" t="t" r="r" b="b"/>
            <a:pathLst>
              <a:path w="12105574" h="5936775">
                <a:moveTo>
                  <a:pt x="0" y="0"/>
                </a:moveTo>
                <a:lnTo>
                  <a:pt x="12105574" y="0"/>
                </a:lnTo>
                <a:lnTo>
                  <a:pt x="12105574" y="5936775"/>
                </a:lnTo>
                <a:lnTo>
                  <a:pt x="0" y="5936775"/>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4098551" y="269876"/>
            <a:ext cx="10384744" cy="1517647"/>
          </a:xfrm>
          <a:prstGeom prst="rect">
            <a:avLst/>
          </a:prstGeom>
        </p:spPr>
        <p:txBody>
          <a:bodyPr lIns="0" tIns="0" rIns="0" bIns="0" rtlCol="0" anchor="t">
            <a:spAutoFit/>
          </a:bodyPr>
          <a:lstStyle/>
          <a:p>
            <a:pPr algn="l">
              <a:lnSpc>
                <a:spcPts val="6045"/>
              </a:lnSpc>
            </a:pPr>
            <a:r>
              <a:rPr lang="en-US" sz="5038" b="1">
                <a:solidFill>
                  <a:srgbClr val="56AEFF"/>
                </a:solidFill>
                <a:latin typeface="Now Bold"/>
                <a:ea typeface="Now Bold"/>
                <a:cs typeface="Now Bold"/>
                <a:sym typeface="Now Bold"/>
              </a:rPr>
              <a:t>What is the Top 10 Production </a:t>
            </a:r>
          </a:p>
          <a:p>
            <a:pPr marL="0" lvl="0" indent="0" algn="l">
              <a:lnSpc>
                <a:spcPts val="6045"/>
              </a:lnSpc>
              <a:spcBef>
                <a:spcPct val="0"/>
              </a:spcBef>
            </a:pPr>
            <a:r>
              <a:rPr lang="en-US" sz="5038" b="1">
                <a:solidFill>
                  <a:srgbClr val="56AEFF"/>
                </a:solidFill>
                <a:latin typeface="Now Bold"/>
                <a:ea typeface="Now Bold"/>
                <a:cs typeface="Now Bold"/>
                <a:sym typeface="Now Bold"/>
              </a:rPr>
              <a:t>Companies by Total Net Profit?</a:t>
            </a:r>
          </a:p>
        </p:txBody>
      </p:sp>
      <p:sp>
        <p:nvSpPr>
          <p:cNvPr id="6" name="TextBox 6"/>
          <p:cNvSpPr txBox="1"/>
          <p:nvPr/>
        </p:nvSpPr>
        <p:spPr>
          <a:xfrm>
            <a:off x="5338108" y="8470093"/>
            <a:ext cx="7611785" cy="2076422"/>
          </a:xfrm>
          <a:prstGeom prst="rect">
            <a:avLst/>
          </a:prstGeom>
        </p:spPr>
        <p:txBody>
          <a:bodyPr lIns="0" tIns="0" rIns="0" bIns="0" rtlCol="0" anchor="t">
            <a:spAutoFit/>
          </a:bodyPr>
          <a:lstStyle/>
          <a:p>
            <a:pPr marL="441057" lvl="1" indent="-220528" algn="l">
              <a:lnSpc>
                <a:spcPts val="2819"/>
              </a:lnSpc>
              <a:buFont typeface="Arial"/>
              <a:buChar char="•"/>
            </a:pPr>
            <a:r>
              <a:rPr lang="en-US" sz="2042">
                <a:solidFill>
                  <a:srgbClr val="FFFFFF"/>
                </a:solidFill>
                <a:latin typeface="DM Sans"/>
                <a:ea typeface="DM Sans"/>
                <a:cs typeface="DM Sans"/>
                <a:sym typeface="DM Sans"/>
              </a:rPr>
              <a:t>The visualization highlights how top production companies dominate the industry by generating substantial profits, showcasing industry leaders and their commercial success.</a:t>
            </a:r>
          </a:p>
          <a:p>
            <a:pPr algn="l">
              <a:lnSpc>
                <a:spcPts val="2819"/>
              </a:lnSpc>
            </a:pPr>
            <a:endParaRPr lang="en-US" sz="2042">
              <a:solidFill>
                <a:srgbClr val="FFFFFF"/>
              </a:solidFill>
              <a:latin typeface="DM Sans"/>
              <a:ea typeface="DM Sans"/>
              <a:cs typeface="DM Sans"/>
              <a:sym typeface="DM Sans"/>
            </a:endParaRPr>
          </a:p>
          <a:p>
            <a:pPr algn="l">
              <a:lnSpc>
                <a:spcPts val="2819"/>
              </a:lnSpc>
            </a:pPr>
            <a:endParaRPr lang="en-US" sz="2042">
              <a:solidFill>
                <a:srgbClr val="FFFFFF"/>
              </a:solidFill>
              <a:latin typeface="DM Sans"/>
              <a:ea typeface="DM Sans"/>
              <a:cs typeface="DM Sans"/>
              <a:sym typeface="DM Sans"/>
            </a:endParaRPr>
          </a:p>
          <a:p>
            <a:pPr algn="l">
              <a:lnSpc>
                <a:spcPts val="2819"/>
              </a:lnSpc>
            </a:pPr>
            <a:endParaRPr lang="en-US" sz="2042">
              <a:solidFill>
                <a:srgbClr val="FFFFFF"/>
              </a:solidFill>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TextBox 2"/>
          <p:cNvSpPr txBox="1"/>
          <p:nvPr/>
        </p:nvSpPr>
        <p:spPr>
          <a:xfrm>
            <a:off x="287485" y="822209"/>
            <a:ext cx="11624680" cy="1935918"/>
          </a:xfrm>
          <a:prstGeom prst="rect">
            <a:avLst/>
          </a:prstGeom>
        </p:spPr>
        <p:txBody>
          <a:bodyPr lIns="0" tIns="0" rIns="0" bIns="0" rtlCol="0" anchor="t">
            <a:spAutoFit/>
          </a:bodyPr>
          <a:lstStyle/>
          <a:p>
            <a:pPr marL="0" lvl="0" indent="0" algn="l">
              <a:lnSpc>
                <a:spcPts val="7711"/>
              </a:lnSpc>
              <a:spcBef>
                <a:spcPct val="0"/>
              </a:spcBef>
            </a:pPr>
            <a:r>
              <a:rPr lang="en-US" sz="6426" b="1">
                <a:solidFill>
                  <a:srgbClr val="56AEFF"/>
                </a:solidFill>
                <a:latin typeface="Now Bold"/>
                <a:ea typeface="Now Bold"/>
                <a:cs typeface="Now Bold"/>
                <a:sym typeface="Now Bold"/>
              </a:rPr>
              <a:t>Do longer movies tend to have higher net profits?</a:t>
            </a:r>
          </a:p>
        </p:txBody>
      </p:sp>
      <p:sp>
        <p:nvSpPr>
          <p:cNvPr id="3" name="Freeform 3"/>
          <p:cNvSpPr/>
          <p:nvPr/>
        </p:nvSpPr>
        <p:spPr>
          <a:xfrm>
            <a:off x="6975317" y="-2198044"/>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892467" y="8377832"/>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3039203" y="3120463"/>
            <a:ext cx="13708378" cy="4895033"/>
          </a:xfrm>
          <a:custGeom>
            <a:avLst/>
            <a:gdLst/>
            <a:ahLst/>
            <a:cxnLst/>
            <a:rect l="l" t="t" r="r" b="b"/>
            <a:pathLst>
              <a:path w="13708378" h="4895033">
                <a:moveTo>
                  <a:pt x="0" y="0"/>
                </a:moveTo>
                <a:lnTo>
                  <a:pt x="13708378" y="0"/>
                </a:lnTo>
                <a:lnTo>
                  <a:pt x="13708378" y="4895033"/>
                </a:lnTo>
                <a:lnTo>
                  <a:pt x="0" y="4895033"/>
                </a:lnTo>
                <a:lnTo>
                  <a:pt x="0" y="0"/>
                </a:lnTo>
                <a:close/>
              </a:path>
            </a:pathLst>
          </a:custGeom>
          <a:blipFill>
            <a:blip r:embed="rId4"/>
            <a:stretch>
              <a:fillRect/>
            </a:stretch>
          </a:blipFill>
        </p:spPr>
        <p:txBody>
          <a:bodyPr/>
          <a:lstStyle/>
          <a:p>
            <a:endParaRPr lang="en-US"/>
          </a:p>
        </p:txBody>
      </p:sp>
      <p:sp>
        <p:nvSpPr>
          <p:cNvPr id="6" name="TextBox 6"/>
          <p:cNvSpPr txBox="1"/>
          <p:nvPr/>
        </p:nvSpPr>
        <p:spPr>
          <a:xfrm>
            <a:off x="8747426" y="8504333"/>
            <a:ext cx="7519490" cy="2042182"/>
          </a:xfrm>
          <a:prstGeom prst="rect">
            <a:avLst/>
          </a:prstGeom>
        </p:spPr>
        <p:txBody>
          <a:bodyPr lIns="0" tIns="0" rIns="0" bIns="0" rtlCol="0" anchor="t">
            <a:spAutoFit/>
          </a:bodyPr>
          <a:lstStyle/>
          <a:p>
            <a:pPr algn="l">
              <a:lnSpc>
                <a:spcPts val="2784"/>
              </a:lnSpc>
            </a:pPr>
            <a:r>
              <a:rPr lang="en-US" sz="2018">
                <a:solidFill>
                  <a:srgbClr val="FFFFFF"/>
                </a:solidFill>
                <a:latin typeface="DM Sans"/>
                <a:ea typeface="DM Sans"/>
                <a:cs typeface="DM Sans"/>
                <a:sym typeface="DM Sans"/>
              </a:rPr>
              <a:t>This analysis examines the relationship between movie length and financial success, exploring whether longer runtimes lead to higher revenues or diminishing returns. It offers insights to help filmmakers optimize runtime for profitability</a:t>
            </a:r>
          </a:p>
          <a:p>
            <a:pPr algn="l">
              <a:lnSpc>
                <a:spcPts val="2784"/>
              </a:lnSpc>
            </a:pPr>
            <a:endParaRPr lang="en-US" sz="2018">
              <a:solidFill>
                <a:srgbClr val="FFFFFF"/>
              </a:solidFill>
              <a:latin typeface="DM Sans"/>
              <a:ea typeface="DM Sans"/>
              <a:cs typeface="DM Sans"/>
              <a:sym typeface="DM Sans"/>
            </a:endParaRPr>
          </a:p>
          <a:p>
            <a:pPr algn="l">
              <a:lnSpc>
                <a:spcPts val="2784"/>
              </a:lnSpc>
            </a:pPr>
            <a:endParaRPr lang="en-US" sz="2018">
              <a:solidFill>
                <a:srgbClr val="FFFFFF"/>
              </a:solidFill>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TextBox 2"/>
          <p:cNvSpPr txBox="1"/>
          <p:nvPr/>
        </p:nvSpPr>
        <p:spPr>
          <a:xfrm>
            <a:off x="1761253" y="214508"/>
            <a:ext cx="13992644" cy="1628384"/>
          </a:xfrm>
          <a:prstGeom prst="rect">
            <a:avLst/>
          </a:prstGeom>
        </p:spPr>
        <p:txBody>
          <a:bodyPr lIns="0" tIns="0" rIns="0" bIns="0" rtlCol="0" anchor="t">
            <a:spAutoFit/>
          </a:bodyPr>
          <a:lstStyle/>
          <a:p>
            <a:pPr marL="0" lvl="0" indent="0" algn="l">
              <a:lnSpc>
                <a:spcPts val="6486"/>
              </a:lnSpc>
              <a:spcBef>
                <a:spcPct val="0"/>
              </a:spcBef>
            </a:pPr>
            <a:r>
              <a:rPr lang="en-US" sz="5405" b="1">
                <a:solidFill>
                  <a:srgbClr val="56AEFF"/>
                </a:solidFill>
                <a:latin typeface="Now Bold"/>
                <a:ea typeface="Now Bold"/>
                <a:cs typeface="Now Bold"/>
                <a:sym typeface="Now Bold"/>
              </a:rPr>
              <a:t>Do movies with higher vote counts tend                                     to be more profitable?</a:t>
            </a:r>
          </a:p>
        </p:txBody>
      </p:sp>
      <p:sp>
        <p:nvSpPr>
          <p:cNvPr id="3" name="Freeform 3"/>
          <p:cNvSpPr/>
          <p:nvPr/>
        </p:nvSpPr>
        <p:spPr>
          <a:xfrm>
            <a:off x="6975317" y="-2198044"/>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5412280" y="8613983"/>
            <a:ext cx="6978108" cy="1260059"/>
          </a:xfrm>
          <a:prstGeom prst="rect">
            <a:avLst/>
          </a:prstGeom>
        </p:spPr>
        <p:txBody>
          <a:bodyPr lIns="0" tIns="0" rIns="0" bIns="0" rtlCol="0" anchor="t">
            <a:spAutoFit/>
          </a:bodyPr>
          <a:lstStyle/>
          <a:p>
            <a:pPr algn="l">
              <a:lnSpc>
                <a:spcPts val="2584"/>
              </a:lnSpc>
            </a:pPr>
            <a:r>
              <a:rPr lang="en-US" sz="1872">
                <a:solidFill>
                  <a:srgbClr val="FFFFFF"/>
                </a:solidFill>
                <a:latin typeface="DM Sans"/>
                <a:ea typeface="DM Sans"/>
                <a:cs typeface="DM Sans"/>
                <a:sym typeface="DM Sans"/>
              </a:rPr>
              <a:t>This analysis explores the correlation between audience engagement, measured by votes, and profitability, emphasizing the role of fan reception in driving a film's financial success and the value of building a strong audience base.</a:t>
            </a:r>
          </a:p>
        </p:txBody>
      </p:sp>
      <p:sp>
        <p:nvSpPr>
          <p:cNvPr id="5" name="Freeform 5"/>
          <p:cNvSpPr/>
          <p:nvPr/>
        </p:nvSpPr>
        <p:spPr>
          <a:xfrm>
            <a:off x="-892467" y="8377832"/>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3208210" y="1882018"/>
            <a:ext cx="10758096" cy="6495814"/>
          </a:xfrm>
          <a:custGeom>
            <a:avLst/>
            <a:gdLst/>
            <a:ahLst/>
            <a:cxnLst/>
            <a:rect l="l" t="t" r="r" b="b"/>
            <a:pathLst>
              <a:path w="10758096" h="6495814">
                <a:moveTo>
                  <a:pt x="0" y="0"/>
                </a:moveTo>
                <a:lnTo>
                  <a:pt x="10758096" y="0"/>
                </a:lnTo>
                <a:lnTo>
                  <a:pt x="10758096" y="6495814"/>
                </a:lnTo>
                <a:lnTo>
                  <a:pt x="0" y="6495814"/>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TextBox 2"/>
          <p:cNvSpPr txBox="1"/>
          <p:nvPr/>
        </p:nvSpPr>
        <p:spPr>
          <a:xfrm>
            <a:off x="413280" y="513810"/>
            <a:ext cx="15619904" cy="1018535"/>
          </a:xfrm>
          <a:prstGeom prst="rect">
            <a:avLst/>
          </a:prstGeom>
        </p:spPr>
        <p:txBody>
          <a:bodyPr lIns="0" tIns="0" rIns="0" bIns="0" rtlCol="0" anchor="t">
            <a:spAutoFit/>
          </a:bodyPr>
          <a:lstStyle/>
          <a:p>
            <a:pPr marL="0" lvl="0" indent="0" algn="l">
              <a:lnSpc>
                <a:spcPts val="4095"/>
              </a:lnSpc>
              <a:spcBef>
                <a:spcPct val="0"/>
              </a:spcBef>
            </a:pPr>
            <a:r>
              <a:rPr lang="en-US" sz="3412" b="1">
                <a:solidFill>
                  <a:srgbClr val="56AEFF"/>
                </a:solidFill>
                <a:latin typeface="Now Bold"/>
                <a:ea typeface="Now Bold"/>
                <a:cs typeface="Now Bold"/>
                <a:sym typeface="Now Bold"/>
              </a:rPr>
              <a:t>Which actors are most strongly associated with a movie's profitability, and how does their presence in a film impact its net profit?</a:t>
            </a:r>
          </a:p>
        </p:txBody>
      </p:sp>
      <p:sp>
        <p:nvSpPr>
          <p:cNvPr id="3" name="Freeform 3"/>
          <p:cNvSpPr/>
          <p:nvPr/>
        </p:nvSpPr>
        <p:spPr>
          <a:xfrm>
            <a:off x="6975317" y="-2198044"/>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892467" y="8377832"/>
            <a:ext cx="4337366" cy="4337366"/>
          </a:xfrm>
          <a:custGeom>
            <a:avLst/>
            <a:gdLst/>
            <a:ahLst/>
            <a:cxnLst/>
            <a:rect l="l" t="t" r="r" b="b"/>
            <a:pathLst>
              <a:path w="4337366" h="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txBody>
          <a:bodyPr/>
          <a:lstStyle/>
          <a:p>
            <a:endParaRPr lang="en-US"/>
          </a:p>
        </p:txBody>
      </p:sp>
      <p:pic>
        <p:nvPicPr>
          <p:cNvPr id="5" name="Picture 5"/>
          <p:cNvPicPr>
            <a:picLocks noChangeAspect="1"/>
          </p:cNvPicPr>
          <p:nvPr/>
        </p:nvPicPr>
        <p:blipFill>
          <a:blip r:embed="rId4"/>
          <a:stretch>
            <a:fillRect/>
          </a:stretch>
        </p:blipFill>
        <p:spPr>
          <a:xfrm>
            <a:off x="16286847" y="6861215"/>
            <a:ext cx="9781054" cy="9690281"/>
          </a:xfrm>
          <a:prstGeom prst="rect">
            <a:avLst/>
          </a:prstGeom>
        </p:spPr>
      </p:pic>
      <p:sp>
        <p:nvSpPr>
          <p:cNvPr id="6" name="Freeform 6"/>
          <p:cNvSpPr/>
          <p:nvPr/>
        </p:nvSpPr>
        <p:spPr>
          <a:xfrm>
            <a:off x="2549231" y="1802463"/>
            <a:ext cx="10354393" cy="6305250"/>
          </a:xfrm>
          <a:custGeom>
            <a:avLst/>
            <a:gdLst/>
            <a:ahLst/>
            <a:cxnLst/>
            <a:rect l="l" t="t" r="r" b="b"/>
            <a:pathLst>
              <a:path w="10354393" h="6305250">
                <a:moveTo>
                  <a:pt x="0" y="0"/>
                </a:moveTo>
                <a:lnTo>
                  <a:pt x="10354393" y="0"/>
                </a:lnTo>
                <a:lnTo>
                  <a:pt x="10354393" y="6305251"/>
                </a:lnTo>
                <a:lnTo>
                  <a:pt x="0" y="6305251"/>
                </a:lnTo>
                <a:lnTo>
                  <a:pt x="0" y="0"/>
                </a:lnTo>
                <a:close/>
              </a:path>
            </a:pathLst>
          </a:custGeom>
          <a:blipFill>
            <a:blip r:embed="rId5"/>
            <a:stretch>
              <a:fillRect t="-194" b="-194"/>
            </a:stretch>
          </a:blipFill>
        </p:spPr>
        <p:txBody>
          <a:bodyPr/>
          <a:lstStyle/>
          <a:p>
            <a:endParaRPr lang="en-US"/>
          </a:p>
        </p:txBody>
      </p:sp>
      <p:sp>
        <p:nvSpPr>
          <p:cNvPr id="7" name="TextBox 7"/>
          <p:cNvSpPr txBox="1"/>
          <p:nvPr/>
        </p:nvSpPr>
        <p:spPr>
          <a:xfrm>
            <a:off x="10706561" y="8534551"/>
            <a:ext cx="6259121" cy="1418924"/>
          </a:xfrm>
          <a:prstGeom prst="rect">
            <a:avLst/>
          </a:prstGeom>
        </p:spPr>
        <p:txBody>
          <a:bodyPr lIns="0" tIns="0" rIns="0" bIns="0" rtlCol="0" anchor="t">
            <a:spAutoFit/>
          </a:bodyPr>
          <a:lstStyle/>
          <a:p>
            <a:pPr algn="l">
              <a:lnSpc>
                <a:spcPts val="2318"/>
              </a:lnSpc>
            </a:pPr>
            <a:r>
              <a:rPr lang="en-US" sz="1679">
                <a:solidFill>
                  <a:srgbClr val="FFFFFF"/>
                </a:solidFill>
                <a:latin typeface="DM Sans"/>
                <a:ea typeface="DM Sans"/>
                <a:cs typeface="DM Sans"/>
                <a:sym typeface="DM Sans"/>
              </a:rPr>
              <a:t>The analysis highlights the impact of star power on profitability, revealing how leading actors significantly influence box-office success and emphasizing the importance of strategic casting decisions.</a:t>
            </a:r>
          </a:p>
          <a:p>
            <a:pPr algn="l">
              <a:lnSpc>
                <a:spcPts val="2318"/>
              </a:lnSpc>
            </a:pPr>
            <a:endParaRPr lang="en-US" sz="1679">
              <a:solidFill>
                <a:srgbClr val="FFFFFF"/>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899382" y="-54747"/>
            <a:ext cx="8958965" cy="9313047"/>
            <a:chOff x="0" y="0"/>
            <a:chExt cx="6108573" cy="6350000"/>
          </a:xfrm>
        </p:grpSpPr>
        <p:sp>
          <p:nvSpPr>
            <p:cNvPr id="3" name="Freeform 3"/>
            <p:cNvSpPr/>
            <p:nvPr/>
          </p:nvSpPr>
          <p:spPr>
            <a:xfrm>
              <a:off x="0" y="0"/>
              <a:ext cx="6108573" cy="6350000"/>
            </a:xfrm>
            <a:custGeom>
              <a:avLst/>
              <a:gdLst/>
              <a:ahLst/>
              <a:cxnLst/>
              <a:rect l="l" t="t" r="r" b="b"/>
              <a:pathLst>
                <a:path w="6108573" h="6350000">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2"/>
              <a:stretch>
                <a:fillRect l="-28012" r="-28012"/>
              </a:stretch>
            </a:blipFill>
          </p:spPr>
          <p:txBody>
            <a:bodyPr/>
            <a:lstStyle/>
            <a:p>
              <a:endParaRPr lang="en-US"/>
            </a:p>
          </p:txBody>
        </p:sp>
      </p:grpSp>
      <p:sp>
        <p:nvSpPr>
          <p:cNvPr id="4" name="Freeform 4"/>
          <p:cNvSpPr/>
          <p:nvPr/>
        </p:nvSpPr>
        <p:spPr>
          <a:xfrm>
            <a:off x="17259300" y="8127303"/>
            <a:ext cx="1802889" cy="1802889"/>
          </a:xfrm>
          <a:custGeom>
            <a:avLst/>
            <a:gdLst/>
            <a:ahLst/>
            <a:cxnLst/>
            <a:rect l="l" t="t" r="r" b="b"/>
            <a:pathLst>
              <a:path w="1802889" h="1802889">
                <a:moveTo>
                  <a:pt x="0" y="0"/>
                </a:moveTo>
                <a:lnTo>
                  <a:pt x="1802889" y="0"/>
                </a:lnTo>
                <a:lnTo>
                  <a:pt x="1802889" y="1802889"/>
                </a:lnTo>
                <a:lnTo>
                  <a:pt x="0" y="18028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5" name="Freeform 5"/>
          <p:cNvSpPr/>
          <p:nvPr/>
        </p:nvSpPr>
        <p:spPr>
          <a:xfrm>
            <a:off x="9833387" y="-1033334"/>
            <a:ext cx="2293320" cy="2293320"/>
          </a:xfrm>
          <a:custGeom>
            <a:avLst/>
            <a:gdLst/>
            <a:ahLst/>
            <a:cxnLst/>
            <a:rect l="l" t="t" r="r" b="b"/>
            <a:pathLst>
              <a:path w="2293320" h="2293320">
                <a:moveTo>
                  <a:pt x="0" y="0"/>
                </a:moveTo>
                <a:lnTo>
                  <a:pt x="2293320" y="0"/>
                </a:lnTo>
                <a:lnTo>
                  <a:pt x="2293320" y="2293319"/>
                </a:lnTo>
                <a:lnTo>
                  <a:pt x="0" y="229331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8" name="Group 8"/>
          <p:cNvGrpSpPr/>
          <p:nvPr/>
        </p:nvGrpSpPr>
        <p:grpSpPr>
          <a:xfrm>
            <a:off x="-1543050" y="-54747"/>
            <a:ext cx="2760734" cy="10341747"/>
            <a:chOff x="0" y="0"/>
            <a:chExt cx="727107" cy="2723752"/>
          </a:xfrm>
        </p:grpSpPr>
        <p:sp>
          <p:nvSpPr>
            <p:cNvPr id="9" name="Freeform 9"/>
            <p:cNvSpPr/>
            <p:nvPr/>
          </p:nvSpPr>
          <p:spPr>
            <a:xfrm>
              <a:off x="0" y="0"/>
              <a:ext cx="727107" cy="2723752"/>
            </a:xfrm>
            <a:custGeom>
              <a:avLst/>
              <a:gdLst/>
              <a:ahLst/>
              <a:cxnLst/>
              <a:rect l="l" t="t" r="r" b="b"/>
              <a:pathLst>
                <a:path w="727107" h="2723752">
                  <a:moveTo>
                    <a:pt x="0" y="0"/>
                  </a:moveTo>
                  <a:lnTo>
                    <a:pt x="727107" y="0"/>
                  </a:lnTo>
                  <a:lnTo>
                    <a:pt x="727107" y="2723752"/>
                  </a:lnTo>
                  <a:lnTo>
                    <a:pt x="0" y="2723752"/>
                  </a:lnTo>
                  <a:close/>
                </a:path>
              </a:pathLst>
            </a:custGeom>
            <a:solidFill>
              <a:srgbClr val="145DA0"/>
            </a:solidFill>
          </p:spPr>
          <p:txBody>
            <a:bodyPr/>
            <a:lstStyle/>
            <a:p>
              <a:endParaRPr lang="en-US"/>
            </a:p>
          </p:txBody>
        </p:sp>
        <p:sp>
          <p:nvSpPr>
            <p:cNvPr id="10" name="TextBox 10"/>
            <p:cNvSpPr txBox="1"/>
            <p:nvPr/>
          </p:nvSpPr>
          <p:spPr>
            <a:xfrm>
              <a:off x="0" y="-38100"/>
              <a:ext cx="727107" cy="2761852"/>
            </a:xfrm>
            <a:prstGeom prst="rect">
              <a:avLst/>
            </a:prstGeom>
          </p:spPr>
          <p:txBody>
            <a:bodyPr lIns="50800" tIns="50800" rIns="50800" bIns="50800" rtlCol="0" anchor="ctr"/>
            <a:lstStyle/>
            <a:p>
              <a:pPr algn="ctr">
                <a:lnSpc>
                  <a:spcPts val="2605"/>
                </a:lnSpc>
              </a:pPr>
              <a:endParaRPr/>
            </a:p>
          </p:txBody>
        </p:sp>
      </p:grpSp>
      <p:sp>
        <p:nvSpPr>
          <p:cNvPr id="11" name="TextBox 11"/>
          <p:cNvSpPr txBox="1"/>
          <p:nvPr/>
        </p:nvSpPr>
        <p:spPr>
          <a:xfrm>
            <a:off x="1586709" y="2759625"/>
            <a:ext cx="8943647" cy="4480560"/>
          </a:xfrm>
          <a:prstGeom prst="rect">
            <a:avLst/>
          </a:prstGeom>
        </p:spPr>
        <p:txBody>
          <a:bodyPr lIns="0" tIns="0" rIns="0" bIns="0" rtlCol="0" anchor="t">
            <a:spAutoFit/>
          </a:bodyPr>
          <a:lstStyle/>
          <a:p>
            <a:pPr marL="0" lvl="0" indent="0" algn="ctr">
              <a:lnSpc>
                <a:spcPts val="4370"/>
              </a:lnSpc>
              <a:spcBef>
                <a:spcPct val="0"/>
              </a:spcBef>
            </a:pPr>
            <a:r>
              <a:rPr lang="en-US" sz="3641" b="1">
                <a:solidFill>
                  <a:srgbClr val="FFFFFF"/>
                </a:solidFill>
                <a:latin typeface="Now Bold"/>
                <a:ea typeface="Now Bold"/>
                <a:cs typeface="Now Bold"/>
                <a:sym typeface="Now Bold"/>
              </a:rPr>
              <a:t>PROFITABILITY IS THE COMMON FACTOR ACROSS ALL ANALYSES, AS IT IS INFLUENCED BY THE MOVIE'S LENGTH, AUDIENCE ENGAGEMENT, AND CASTING CHOICES. FINANCIAL SUCCESS RELIES ON BALANCING THESE ELEMENTS TO ATTRACT VIEWERS AND MAXIMIZE REVENUE.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300</Words>
  <Application>Microsoft Office PowerPoint</Application>
  <PresentationFormat>مخصص</PresentationFormat>
  <Paragraphs>35</Paragraphs>
  <Slides>10</Slides>
  <Notes>0</Notes>
  <HiddenSlides>0</HiddenSlides>
  <MMClips>0</MMClips>
  <ScaleCrop>false</ScaleCrop>
  <HeadingPairs>
    <vt:vector size="6" baseType="variant">
      <vt:variant>
        <vt:lpstr>الخطوط المستخدمة</vt:lpstr>
      </vt:variant>
      <vt:variant>
        <vt:i4>5</vt:i4>
      </vt:variant>
      <vt:variant>
        <vt:lpstr>نسق</vt:lpstr>
      </vt:variant>
      <vt:variant>
        <vt:i4>1</vt:i4>
      </vt:variant>
      <vt:variant>
        <vt:lpstr>عناوين الشرائح</vt:lpstr>
      </vt:variant>
      <vt:variant>
        <vt:i4>10</vt:i4>
      </vt:variant>
    </vt:vector>
  </HeadingPairs>
  <TitlesOfParts>
    <vt:vector size="16" baseType="lpstr">
      <vt:lpstr>Arial</vt:lpstr>
      <vt:lpstr>Calibri</vt:lpstr>
      <vt:lpstr>DM Sans</vt:lpstr>
      <vt:lpstr>DM Sans Bold</vt:lpstr>
      <vt:lpstr>Now Bold</vt:lpstr>
      <vt:lpstr>Office Theme</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Dark Professional Geometric Business Project Presentation </dc:title>
  <cp:lastModifiedBy>Nader Mohamed</cp:lastModifiedBy>
  <cp:revision>3</cp:revision>
  <dcterms:created xsi:type="dcterms:W3CDTF">2006-08-16T00:00:00Z</dcterms:created>
  <dcterms:modified xsi:type="dcterms:W3CDTF">2024-12-25T20:24:27Z</dcterms:modified>
  <dc:identifier>DAGaTvySq70</dc:identifier>
</cp:coreProperties>
</file>

<file path=docProps/thumbnail.jpeg>
</file>